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56" r:id="rId5"/>
  </p:sldMasterIdLst>
  <p:notesMasterIdLst>
    <p:notesMasterId r:id="rId30"/>
  </p:notesMasterIdLst>
  <p:sldIdLst>
    <p:sldId id="257" r:id="rId6"/>
    <p:sldId id="266" r:id="rId7"/>
    <p:sldId id="431" r:id="rId8"/>
    <p:sldId id="386" r:id="rId9"/>
    <p:sldId id="430" r:id="rId10"/>
    <p:sldId id="388" r:id="rId11"/>
    <p:sldId id="454" r:id="rId12"/>
    <p:sldId id="458" r:id="rId13"/>
    <p:sldId id="457" r:id="rId14"/>
    <p:sldId id="456" r:id="rId15"/>
    <p:sldId id="459" r:id="rId16"/>
    <p:sldId id="391" r:id="rId17"/>
    <p:sldId id="455" r:id="rId18"/>
    <p:sldId id="462" r:id="rId19"/>
    <p:sldId id="463" r:id="rId20"/>
    <p:sldId id="392" r:id="rId21"/>
    <p:sldId id="434" r:id="rId22"/>
    <p:sldId id="394" r:id="rId23"/>
    <p:sldId id="446" r:id="rId24"/>
    <p:sldId id="397" r:id="rId25"/>
    <p:sldId id="460" r:id="rId26"/>
    <p:sldId id="461" r:id="rId27"/>
    <p:sldId id="395" r:id="rId28"/>
    <p:sldId id="258" r:id="rId29"/>
  </p:sldIdLst>
  <p:sldSz cx="12192000" cy="6858000"/>
  <p:notesSz cx="6858000" cy="9144000"/>
  <p:embeddedFontLst>
    <p:embeddedFont>
      <p:font typeface="Segoe UI" panose="020B0502040204020203" pitchFamily="34" charset="0"/>
      <p:regular r:id="rId31"/>
      <p:bold r:id="rId32"/>
      <p:italic r:id="rId33"/>
      <p:boldItalic r:id="rId34"/>
    </p:embeddedFont>
    <p:embeddedFont>
      <p:font typeface="Tahoma" panose="020B0604030504040204" pitchFamily="34" charset="0"/>
      <p:regular r:id="rId35"/>
      <p:bold r:id="rId36"/>
    </p:embeddedFont>
    <p:embeddedFont>
      <p:font typeface="Proxima Nova Black" panose="020B0604020202020204" charset="0"/>
      <p:bold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alibri Light" panose="020F0302020204030204" pitchFamily="34" charset="0"/>
      <p:regular r:id="rId42"/>
      <p:italic r:id="rId43"/>
    </p:embeddedFont>
    <p:embeddedFont>
      <p:font typeface="Open Sans" panose="020B0604020202020204" charset="0"/>
      <p:regular r:id="rId44"/>
      <p:bold r:id="rId45"/>
      <p:italic r:id="rId46"/>
      <p:boldItalic r:id="rId47"/>
    </p:embeddedFont>
    <p:embeddedFont>
      <p:font typeface="Consolas" panose="020B0609020204030204" pitchFamily="49" charset="0"/>
      <p:regular r:id="rId48"/>
      <p:bold r:id="rId49"/>
      <p:italic r:id="rId50"/>
      <p:boldItalic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6D9F66E-5EB9-4882-86FB-DCBF35E3C3E4}" styleName="Средний стиль 4 -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57" autoAdjust="0"/>
    <p:restoredTop sz="85602" autoAdjust="0"/>
  </p:normalViewPr>
  <p:slideViewPr>
    <p:cSldViewPr snapToGrid="0">
      <p:cViewPr varScale="1">
        <p:scale>
          <a:sx n="99" d="100"/>
          <a:sy n="99" d="100"/>
        </p:scale>
        <p:origin x="114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9.fntdata"/><Relationship Id="rId21" Type="http://schemas.openxmlformats.org/officeDocument/2006/relationships/slide" Target="slides/slide16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55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font" Target="fonts/font11.fntdata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6.fntdata"/><Relationship Id="rId49" Type="http://schemas.openxmlformats.org/officeDocument/2006/relationships/font" Target="fonts/font19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3.xml"/><Relationship Id="rId51" Type="http://schemas.openxmlformats.org/officeDocument/2006/relationships/font" Target="fonts/font21.fntdata"/><Relationship Id="rId3" Type="http://schemas.openxmlformats.org/officeDocument/2006/relationships/customXml" Target="../customXml/item3.xml"/></Relationships>
</file>

<file path=ppt/media/image10.png>
</file>

<file path=ppt/media/image11.png>
</file>

<file path=ppt/media/image2.jpg>
</file>

<file path=ppt/media/image4.tif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F6125E-AF8E-4209-A6F0-DC592132C4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F38974-CCD2-4903-937A-4C4E57030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834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198802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22681218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b="0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2437231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1200" i="0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2113766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uk-UA" altLang="en-US" dirty="0"/>
              <a:t>Якщо узагальнити,</a:t>
            </a:r>
            <a:r>
              <a:rPr lang="uk-UA" altLang="en-US" baseline="0" dirty="0"/>
              <a:t> то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node.js</a:t>
            </a:r>
            <a:r>
              <a:rPr lang="uk-UA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uk-UA" b="0" dirty="0">
                <a:solidFill>
                  <a:schemeClr val="accent4">
                    <a:lumMod val="50000"/>
                  </a:schemeClr>
                </a:solidFill>
              </a:rPr>
              <a:t> використовується</a:t>
            </a:r>
            <a:r>
              <a:rPr lang="uk-UA" b="0" baseline="0" dirty="0">
                <a:solidFill>
                  <a:schemeClr val="accent4">
                    <a:lumMod val="50000"/>
                  </a:schemeClr>
                </a:solidFill>
              </a:rPr>
              <a:t> для всього, що </a:t>
            </a:r>
            <a:r>
              <a:rPr lang="uk-UA" b="1" baseline="0" dirty="0">
                <a:solidFill>
                  <a:schemeClr val="accent4">
                    <a:lumMod val="50000"/>
                  </a:schemeClr>
                </a:solidFill>
              </a:rPr>
              <a:t>не вимагає інтенсивного використання </a:t>
            </a:r>
            <a:r>
              <a:rPr lang="en-US" sz="1200" b="1" dirty="0"/>
              <a:t>CPU</a:t>
            </a:r>
            <a:endParaRPr lang="uk-UA" altLang="en-US" b="1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b="0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altLang="en-US" dirty="0"/>
              <a:t>Крім вбудованих і </a:t>
            </a:r>
            <a:r>
              <a:rPr lang="uk-UA" altLang="en-US" dirty="0" err="1"/>
              <a:t>кастомних</a:t>
            </a:r>
            <a:r>
              <a:rPr lang="uk-UA" altLang="en-US" dirty="0"/>
              <a:t> модулів </a:t>
            </a:r>
            <a:r>
              <a:rPr lang="en-US" altLang="en-US" dirty="0"/>
              <a:t>Node.js </a:t>
            </a:r>
            <a:r>
              <a:rPr lang="uk-UA" altLang="en-US" dirty="0"/>
              <a:t>існує величезний пласт різних бібліотек і </a:t>
            </a:r>
            <a:r>
              <a:rPr lang="uk-UA" altLang="en-US" dirty="0" err="1"/>
              <a:t>фреймворків</a:t>
            </a:r>
            <a:r>
              <a:rPr lang="uk-UA" altLang="en-US" dirty="0"/>
              <a:t>, різноманітних утиліт, які створюються сторонніми виробниками</a:t>
            </a:r>
            <a:r>
              <a:rPr lang="en-US" altLang="en-US" dirty="0"/>
              <a:t>,</a:t>
            </a:r>
            <a:r>
              <a:rPr lang="uk-UA" altLang="en-US" dirty="0"/>
              <a:t> і які також можна використовувати в проекті, Щоб зручніше було працювати з усіма сторонніми рішеннями, вони поширюються у вигляді </a:t>
            </a:r>
            <a:r>
              <a:rPr lang="uk-UA" altLang="en-US" b="1" dirty="0"/>
              <a:t>пакетів</a:t>
            </a:r>
            <a:r>
              <a:rPr lang="uk-UA" altLang="en-US" dirty="0"/>
              <a:t>. Пакет по суті являє набір </a:t>
            </a:r>
            <a:r>
              <a:rPr lang="uk-UA" altLang="en-US" dirty="0" err="1"/>
              <a:t>функціональностей</a:t>
            </a:r>
            <a:r>
              <a:rPr lang="uk-UA" alt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b="0" i="0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57075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2739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02025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3734514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685435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4022539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93"/>
            <a:ext cx="11494709" cy="4535482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34" indent="-228578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886" indent="-228578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780585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89"/>
            <a:ext cx="11565617" cy="4391025"/>
          </a:xfrm>
        </p:spPr>
        <p:txBody>
          <a:bodyPr/>
          <a:lstStyle>
            <a:lvl1pPr marL="228578" indent="-228578">
              <a:buClr>
                <a:schemeClr val="bg2"/>
              </a:buClr>
              <a:buFont typeface="Arial"/>
              <a:buChar char="•"/>
              <a:defRPr sz="2200"/>
            </a:lvl1pPr>
            <a:lvl2pPr marL="685734" indent="-228578">
              <a:buClr>
                <a:schemeClr val="bg2"/>
              </a:buClr>
              <a:buFont typeface="Arial"/>
              <a:buChar char="•"/>
              <a:defRPr sz="2200" baseline="0"/>
            </a:lvl2pPr>
            <a:lvl3pPr marL="1142886" indent="-228578">
              <a:buClr>
                <a:schemeClr val="bg2"/>
              </a:buClr>
              <a:buFont typeface="Arial"/>
              <a:buChar char="•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Arial"/>
              <a:buChar char="•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9062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42424576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26677534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1893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9664868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1686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41960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868973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74876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</p:spTree>
    <p:extLst>
      <p:ext uri="{BB962C8B-B14F-4D97-AF65-F5344CB8AC3E}">
        <p14:creationId xmlns:p14="http://schemas.microsoft.com/office/powerpoint/2010/main" val="11286899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842787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855464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5590467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1780709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92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546376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427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93"/>
            <a:ext cx="11494709" cy="4535482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34" indent="-228578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886" indent="-228578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088606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89"/>
            <a:ext cx="11565617" cy="4391025"/>
          </a:xfrm>
        </p:spPr>
        <p:txBody>
          <a:bodyPr/>
          <a:lstStyle>
            <a:lvl1pPr marL="228578" indent="-228578">
              <a:buClr>
                <a:schemeClr val="bg2"/>
              </a:buClr>
              <a:buFont typeface="Arial"/>
              <a:buChar char="•"/>
              <a:defRPr sz="2200"/>
            </a:lvl1pPr>
            <a:lvl2pPr marL="685734" indent="-228578">
              <a:buClr>
                <a:schemeClr val="bg2"/>
              </a:buClr>
              <a:buFont typeface="Arial"/>
              <a:buChar char="•"/>
              <a:defRPr sz="2200" baseline="0"/>
            </a:lvl2pPr>
            <a:lvl3pPr marL="1142886" indent="-228578">
              <a:buClr>
                <a:schemeClr val="bg2"/>
              </a:buClr>
              <a:buFont typeface="Arial"/>
              <a:buChar char="•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Arial"/>
              <a:buChar char="•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635043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Layout (w/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307200" y="1447801"/>
            <a:ext cx="10972800" cy="4525963"/>
          </a:xfrm>
          <a:prstGeom prst="rect">
            <a:avLst/>
          </a:prstGeom>
        </p:spPr>
        <p:txBody>
          <a:bodyPr rtlCol="0">
            <a:normAutofit/>
          </a:bodyPr>
          <a:lstStyle>
            <a:lvl1pPr marL="266700" indent="-266700">
              <a:defRPr baseline="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buClr>
                <a:srgbClr val="017EB8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307200" y="0"/>
            <a:ext cx="10972800" cy="914400"/>
          </a:xfrm>
        </p:spPr>
        <p:txBody>
          <a:bodyPr/>
          <a:lstStyle>
            <a:lvl1pPr algn="l">
              <a:defRPr baseline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uk-UA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AD26DAE-CEB6-4838-B348-3780174E865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2033" y="6443663"/>
            <a:ext cx="2844800" cy="3603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44499426-F32C-49EE-8436-0AA6AF0E293D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706088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914400"/>
            <a:ext cx="11582400" cy="6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04800" y="1828800"/>
            <a:ext cx="11582400" cy="4724400"/>
          </a:xfrm>
        </p:spPr>
        <p:txBody>
          <a:bodyPr/>
          <a:lstStyle/>
          <a:p>
            <a:pPr lvl="0"/>
            <a:endParaRPr lang="uk-UA" noProof="0"/>
          </a:p>
        </p:txBody>
      </p:sp>
    </p:spTree>
    <p:extLst>
      <p:ext uri="{BB962C8B-B14F-4D97-AF65-F5344CB8AC3E}">
        <p14:creationId xmlns:p14="http://schemas.microsoft.com/office/powerpoint/2010/main" val="3164809040"/>
      </p:ext>
    </p:extLst>
  </p:cSld>
  <p:clrMapOvr>
    <a:masterClrMapping/>
  </p:clrMapOvr>
  <p:transition advTm="500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55441498"/>
      </p:ext>
    </p:extLst>
  </p:cSld>
  <p:clrMapOvr>
    <a:masterClrMapping/>
  </p:clrMapOvr>
  <p:transition advTm="5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77726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60443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07881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62363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9" name="TextBox 3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986282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3376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9.xml"/><Relationship Id="rId21" Type="http://schemas.openxmlformats.org/officeDocument/2006/relationships/image" Target="../media/image3.emf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7385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2" r:id="rId3"/>
    <p:sldLayoutId id="2147483654" r:id="rId4"/>
    <p:sldLayoutId id="2147483657" r:id="rId5"/>
    <p:sldLayoutId id="2147483661" r:id="rId6"/>
    <p:sldLayoutId id="2147483663" r:id="rId7"/>
    <p:sldLayoutId id="2147483665" r:id="rId8"/>
    <p:sldLayoutId id="2147483667" r:id="rId9"/>
    <p:sldLayoutId id="2147483670" r:id="rId10"/>
    <p:sldLayoutId id="2147483669" r:id="rId11"/>
    <p:sldLayoutId id="2147483671" r:id="rId12"/>
    <p:sldLayoutId id="2147483672" r:id="rId13"/>
    <p:sldLayoutId id="2147483673" r:id="rId14"/>
    <p:sldLayoutId id="2147483689" r:id="rId15"/>
    <p:sldLayoutId id="214748369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7248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864" userDrawn="1">
          <p15:clr>
            <a:srgbClr val="F26B43"/>
          </p15:clr>
        </p15:guide>
        <p15:guide id="7" orient="horz" pos="3456" userDrawn="1">
          <p15:clr>
            <a:srgbClr val="F26B43"/>
          </p15:clr>
        </p15:guide>
        <p15:guide id="8" orient="horz" pos="3888" userDrawn="1">
          <p15:clr>
            <a:srgbClr val="F26B43"/>
          </p15:clr>
        </p15:guide>
        <p15:guide id="9" pos="1680" userDrawn="1">
          <p15:clr>
            <a:srgbClr val="F26B43"/>
          </p15:clr>
        </p15:guide>
        <p15:guide id="10" pos="1824" userDrawn="1">
          <p15:clr>
            <a:srgbClr val="F26B43"/>
          </p15:clr>
        </p15:guide>
        <p15:guide id="11" pos="2616" userDrawn="1">
          <p15:clr>
            <a:srgbClr val="F26B43"/>
          </p15:clr>
        </p15:guide>
        <p15:guide id="12" pos="3072" userDrawn="1">
          <p15:clr>
            <a:srgbClr val="F26B43"/>
          </p15:clr>
        </p15:guide>
        <p15:guide id="13" pos="2760" userDrawn="1">
          <p15:clr>
            <a:srgbClr val="F26B43"/>
          </p15:clr>
        </p15:guide>
        <p15:guide id="14" pos="3216" userDrawn="1">
          <p15:clr>
            <a:srgbClr val="F26B43"/>
          </p15:clr>
        </p15:guide>
        <p15:guide id="15" pos="4464" userDrawn="1">
          <p15:clr>
            <a:srgbClr val="F26B43"/>
          </p15:clr>
        </p15:guide>
        <p15:guide id="16" pos="4608" userDrawn="1">
          <p15:clr>
            <a:srgbClr val="F26B43"/>
          </p15:clr>
        </p15:guide>
        <p15:guide id="17" pos="4920" userDrawn="1">
          <p15:clr>
            <a:srgbClr val="F26B43"/>
          </p15:clr>
        </p15:guide>
        <p15:guide id="18" pos="5064" userDrawn="1">
          <p15:clr>
            <a:srgbClr val="F26B43"/>
          </p15:clr>
        </p15:guide>
        <p15:guide id="19" pos="5856" userDrawn="1">
          <p15:clr>
            <a:srgbClr val="F26B43"/>
          </p15:clr>
        </p15:guide>
        <p15:guide id="20" pos="6000" userDrawn="1">
          <p15:clr>
            <a:srgbClr val="F26B43"/>
          </p15:clr>
        </p15:guide>
        <p15:guide id="21" orient="horz" pos="1296" userDrawn="1">
          <p15:clr>
            <a:srgbClr val="F26B43"/>
          </p15:clr>
        </p15:guide>
        <p15:guide id="22" orient="horz" pos="1728" userDrawn="1">
          <p15:clr>
            <a:srgbClr val="F26B43"/>
          </p15:clr>
        </p15:guide>
        <p15:guide id="23" pos="3768" userDrawn="1">
          <p15:clr>
            <a:srgbClr val="F26B43"/>
          </p15:clr>
        </p15:guide>
        <p15:guide id="24" pos="391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9959145" y="5906728"/>
            <a:ext cx="1547053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7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64" r:id="rId7"/>
    <p:sldLayoutId id="2147483666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90" r:id="rId15"/>
    <p:sldLayoutId id="2147483692" r:id="rId16"/>
    <p:sldLayoutId id="2147483693" r:id="rId17"/>
    <p:sldLayoutId id="2147483694" r:id="rId18"/>
    <p:sldLayoutId id="2147483695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8000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11.png"/><Relationship Id="rId4" Type="http://schemas.openxmlformats.org/officeDocument/2006/relationships/hyperlink" Target="http://localhost:8000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nodejs/index.htm" TargetMode="External"/><Relationship Id="rId2" Type="http://schemas.openxmlformats.org/officeDocument/2006/relationships/hyperlink" Target="https://nodejs.org/" TargetMode="External"/><Relationship Id="rId1" Type="http://schemas.openxmlformats.org/officeDocument/2006/relationships/slideLayout" Target="../slideLayouts/slideLayout31.xml"/><Relationship Id="rId4" Type="http://schemas.openxmlformats.org/officeDocument/2006/relationships/hyperlink" Target="https://www.w3schools.com/nodejs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api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41" y="174928"/>
            <a:ext cx="12065934" cy="6683071"/>
          </a:xfrm>
        </p:spPr>
        <p:txBody>
          <a:bodyPr/>
          <a:lstStyle/>
          <a:p>
            <a:r>
              <a:rPr lang="en-US" dirty="0"/>
              <a:t>NODEJS INTRO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66824" y="5883128"/>
            <a:ext cx="3467100" cy="730324"/>
          </a:xfrm>
        </p:spPr>
        <p:txBody>
          <a:bodyPr/>
          <a:lstStyle/>
          <a:p>
            <a:r>
              <a:rPr lang="en-US" dirty="0" err="1"/>
              <a:t>Ivaniuk</a:t>
            </a:r>
            <a:r>
              <a:rPr lang="en-US" dirty="0"/>
              <a:t> </a:t>
            </a:r>
            <a:r>
              <a:rPr lang="en-US" dirty="0" err="1"/>
              <a:t>Oleh</a:t>
            </a:r>
            <a:endParaRPr lang="en-US" dirty="0"/>
          </a:p>
          <a:p>
            <a:r>
              <a:rPr lang="en-US" dirty="0"/>
              <a:t>12.2019</a:t>
            </a:r>
          </a:p>
        </p:txBody>
      </p:sp>
    </p:spTree>
    <p:extLst>
      <p:ext uri="{BB962C8B-B14F-4D97-AF65-F5344CB8AC3E}">
        <p14:creationId xmlns:p14="http://schemas.microsoft.com/office/powerpoint/2010/main" val="1552756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3490" y="1201616"/>
            <a:ext cx="11494709" cy="5199184"/>
          </a:xfrm>
        </p:spPr>
        <p:txBody>
          <a:bodyPr rtlCol="0">
            <a:normAutofit/>
          </a:bodyPr>
          <a:lstStyle/>
          <a:p>
            <a:pPr marL="342900" indent="-34290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2400" dirty="0"/>
              <a:t>NPM is a Node.js Package Manager</a:t>
            </a:r>
          </a:p>
          <a:p>
            <a:pPr marL="342900" indent="-34290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2400" dirty="0"/>
              <a:t>NPM used to install node packages/modules</a:t>
            </a:r>
          </a:p>
          <a:p>
            <a:pPr marL="342900" indent="-34290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2400" dirty="0"/>
              <a:t>The NPM program is installed on your computer when you install Node.js (to check the NPM version use “</a:t>
            </a:r>
            <a:r>
              <a:rPr lang="en-US" sz="2400" b="1" i="1" dirty="0" err="1">
                <a:solidFill>
                  <a:schemeClr val="accent4">
                    <a:lumMod val="50000"/>
                  </a:schemeClr>
                </a:solidFill>
              </a:rPr>
              <a:t>npm</a:t>
            </a:r>
            <a:r>
              <a:rPr lang="en-US" sz="2400" b="1" i="1" dirty="0">
                <a:solidFill>
                  <a:schemeClr val="accent4">
                    <a:lumMod val="50000"/>
                  </a:schemeClr>
                </a:solidFill>
              </a:rPr>
              <a:t> -v</a:t>
            </a:r>
            <a:r>
              <a:rPr lang="en-US" sz="2400" dirty="0"/>
              <a:t>”)</a:t>
            </a:r>
          </a:p>
          <a:p>
            <a:pPr marL="342900" indent="-342900">
              <a:spcAft>
                <a:spcPts val="3000"/>
              </a:spcAft>
              <a:buFont typeface="Arial" pitchFamily="34" charset="0"/>
              <a:buChar char="•"/>
            </a:pPr>
            <a:r>
              <a:rPr lang="en-US" sz="2400" dirty="0"/>
              <a:t>NPM creates a folder named "</a:t>
            </a:r>
            <a:r>
              <a:rPr lang="en-US" sz="2400" b="1" i="1" dirty="0" err="1">
                <a:solidFill>
                  <a:schemeClr val="accent4">
                    <a:lumMod val="50000"/>
                  </a:schemeClr>
                </a:solidFill>
              </a:rPr>
              <a:t>node_modules</a:t>
            </a:r>
            <a:r>
              <a:rPr lang="en-US" sz="2400" dirty="0"/>
              <a:t>", where the package will be placed.</a:t>
            </a:r>
          </a:p>
          <a:p>
            <a:pPr lvl="1">
              <a:spcAft>
                <a:spcPts val="1200"/>
              </a:spcAft>
            </a:pPr>
            <a:r>
              <a:rPr lang="en-US" sz="2400" b="1" i="1" dirty="0" err="1">
                <a:solidFill>
                  <a:srgbClr val="7030A0"/>
                </a:solidFill>
              </a:rPr>
              <a:t>npm</a:t>
            </a:r>
            <a:r>
              <a:rPr lang="en-US" sz="2400" b="1" i="1" dirty="0">
                <a:solidFill>
                  <a:srgbClr val="7030A0"/>
                </a:solidFill>
              </a:rPr>
              <a:t> install </a:t>
            </a:r>
            <a:r>
              <a:rPr lang="en-US" sz="2400" i="1" dirty="0"/>
              <a:t>&lt;</a:t>
            </a:r>
            <a:r>
              <a:rPr lang="en-US" sz="2400" i="1" dirty="0" err="1"/>
              <a:t>module_name</a:t>
            </a:r>
            <a:r>
              <a:rPr lang="en-US" sz="2400" i="1" dirty="0"/>
              <a:t>&gt; </a:t>
            </a:r>
            <a:r>
              <a:rPr lang="en-US" sz="2400" dirty="0"/>
              <a:t>		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// how to install any Node.js module</a:t>
            </a:r>
            <a:endParaRPr lang="en-US" sz="2400" i="1" dirty="0"/>
          </a:p>
          <a:p>
            <a:pPr lvl="1">
              <a:spcAft>
                <a:spcPts val="1200"/>
              </a:spcAft>
            </a:pPr>
            <a:r>
              <a:rPr lang="en-US" sz="2400" b="1" i="1" dirty="0" err="1">
                <a:solidFill>
                  <a:srgbClr val="7030A0"/>
                </a:solidFill>
              </a:rPr>
              <a:t>npm</a:t>
            </a:r>
            <a:r>
              <a:rPr lang="en-US" sz="2400" b="1" i="1" dirty="0">
                <a:solidFill>
                  <a:srgbClr val="7030A0"/>
                </a:solidFill>
              </a:rPr>
              <a:t> install </a:t>
            </a:r>
            <a:r>
              <a:rPr lang="en-US" sz="2400" i="1" dirty="0">
                <a:solidFill>
                  <a:schemeClr val="accent4">
                    <a:lumMod val="50000"/>
                  </a:schemeClr>
                </a:solidFill>
              </a:rPr>
              <a:t>express</a:t>
            </a:r>
            <a:r>
              <a:rPr lang="en-US" sz="2400" i="1" dirty="0"/>
              <a:t>			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//</a:t>
            </a:r>
            <a:r>
              <a:rPr lang="en-US" sz="2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install</a:t>
            </a:r>
            <a:r>
              <a:rPr lang="en-US" sz="2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a package locally</a:t>
            </a:r>
          </a:p>
          <a:p>
            <a:pPr lvl="1">
              <a:spcAft>
                <a:spcPts val="1200"/>
              </a:spcAft>
            </a:pPr>
            <a:r>
              <a:rPr lang="en-US" sz="2400" b="1" i="1" dirty="0" err="1">
                <a:solidFill>
                  <a:srgbClr val="7030A0"/>
                </a:solidFill>
              </a:rPr>
              <a:t>npm</a:t>
            </a:r>
            <a:r>
              <a:rPr lang="en-US" sz="2400" b="1" i="1" dirty="0">
                <a:solidFill>
                  <a:srgbClr val="7030A0"/>
                </a:solidFill>
              </a:rPr>
              <a:t> install </a:t>
            </a:r>
            <a:r>
              <a:rPr lang="en-US" sz="2400" i="1" dirty="0"/>
              <a:t>-g </a:t>
            </a:r>
            <a:r>
              <a:rPr lang="en-US" sz="2400" i="1" dirty="0">
                <a:solidFill>
                  <a:schemeClr val="accent4">
                    <a:lumMod val="50000"/>
                  </a:schemeClr>
                </a:solidFill>
              </a:rPr>
              <a:t>express</a:t>
            </a:r>
            <a:r>
              <a:rPr lang="en-US" sz="2400" i="1" dirty="0"/>
              <a:t>			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// install</a:t>
            </a:r>
            <a:r>
              <a:rPr lang="en-US" sz="2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a package globally</a:t>
            </a:r>
            <a:endParaRPr lang="en-US" sz="24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Proxima Nova Black" charset="0"/>
              </a:rPr>
              <a:t>NPM</a:t>
            </a:r>
          </a:p>
        </p:txBody>
      </p:sp>
    </p:spTree>
    <p:extLst>
      <p:ext uri="{BB962C8B-B14F-4D97-AF65-F5344CB8AC3E}">
        <p14:creationId xmlns:p14="http://schemas.microsoft.com/office/powerpoint/2010/main" val="1568745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Прямоугольник 23"/>
          <p:cNvSpPr/>
          <p:nvPr/>
        </p:nvSpPr>
        <p:spPr>
          <a:xfrm>
            <a:off x="1488606" y="3200400"/>
            <a:ext cx="8293396" cy="32004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8554" y="1201616"/>
            <a:ext cx="11494709" cy="5539426"/>
          </a:xfrm>
          <a:solidFill>
            <a:schemeClr val="bg1">
              <a:lumMod val="8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marL="342900" indent="-342900"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/>
              <a:t>all dependencies are listed in a “</a:t>
            </a:r>
            <a:r>
              <a:rPr lang="en-US" sz="2400" b="1" i="1" dirty="0" err="1">
                <a:solidFill>
                  <a:schemeClr val="accent4">
                    <a:lumMod val="50000"/>
                  </a:schemeClr>
                </a:solidFill>
              </a:rPr>
              <a:t>package.json</a:t>
            </a:r>
            <a:r>
              <a:rPr lang="en-US" sz="2400" dirty="0"/>
              <a:t>” file</a:t>
            </a:r>
          </a:p>
          <a:p>
            <a:pPr marL="342900" indent="-342900">
              <a:spcAft>
                <a:spcPts val="2400"/>
              </a:spcAft>
              <a:buFont typeface="Arial" pitchFamily="34" charset="0"/>
              <a:buChar char="•"/>
            </a:pPr>
            <a:r>
              <a:rPr lang="en-US" sz="2400" dirty="0" err="1"/>
              <a:t>package.json</a:t>
            </a:r>
            <a:r>
              <a:rPr lang="en-US" sz="2400" dirty="0"/>
              <a:t> is present in the root directory of any Node application/module</a:t>
            </a:r>
          </a:p>
          <a:p>
            <a:pPr marL="914308" lvl="2" indent="0">
              <a:spcAft>
                <a:spcPts val="1200"/>
              </a:spcAft>
              <a:buNone/>
            </a:pPr>
            <a:r>
              <a:rPr lang="en-US" sz="2400" dirty="0"/>
              <a:t> </a:t>
            </a:r>
            <a:r>
              <a:rPr lang="en-US" sz="2400" b="1" i="1" dirty="0" err="1">
                <a:solidFill>
                  <a:srgbClr val="7030A0"/>
                </a:solidFill>
              </a:rPr>
              <a:t>npm</a:t>
            </a:r>
            <a:r>
              <a:rPr lang="en-US" sz="2400" b="1" i="1" dirty="0">
                <a:solidFill>
                  <a:srgbClr val="7030A0"/>
                </a:solidFill>
              </a:rPr>
              <a:t> </a:t>
            </a:r>
            <a:r>
              <a:rPr lang="en-US" sz="2400" b="1" i="1" dirty="0" err="1">
                <a:solidFill>
                  <a:srgbClr val="7030A0"/>
                </a:solidFill>
              </a:rPr>
              <a:t>init</a:t>
            </a:r>
            <a:r>
              <a:rPr lang="en-US" sz="2400" i="1" dirty="0"/>
              <a:t>	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// create a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package.json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 file</a:t>
            </a:r>
          </a:p>
          <a:p>
            <a:pPr>
              <a:spcBef>
                <a:spcPts val="0"/>
              </a:spcBef>
            </a:pPr>
            <a:r>
              <a:rPr lang="en-US" sz="2400" i="1" dirty="0"/>
              <a:t> </a:t>
            </a:r>
          </a:p>
          <a:p>
            <a:pPr lvl="2"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lvl="2"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   "name": "node-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js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-sample",</a:t>
            </a:r>
          </a:p>
          <a:p>
            <a:pPr lvl="2"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   "version": "0.2.0",</a:t>
            </a:r>
          </a:p>
          <a:p>
            <a:pPr lvl="2"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   "description": "A sample Node.js app using Express 4",</a:t>
            </a:r>
          </a:p>
          <a:p>
            <a:pPr lvl="2"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   "main": "index.js",</a:t>
            </a:r>
          </a:p>
          <a:p>
            <a:pPr lvl="2"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   "author": "Mark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Pundsack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</a:t>
            </a:r>
          </a:p>
          <a:p>
            <a:pPr lvl="2"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   "dependencies": {</a:t>
            </a:r>
          </a:p>
          <a:p>
            <a:pPr lvl="2"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       "express": "^ 4.13.3“,</a:t>
            </a:r>
          </a:p>
          <a:p>
            <a:pPr lvl="2"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       "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mongojs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": "^ 2.4.0"</a:t>
            </a:r>
          </a:p>
          <a:p>
            <a:pPr lvl="2"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 lvl="2">
              <a:spcBef>
                <a:spcPts val="0"/>
              </a:spcBef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1">
              <a:spcAft>
                <a:spcPts val="1200"/>
              </a:spcAft>
            </a:pPr>
            <a:endParaRPr lang="en-US" sz="24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Proxima Nova Black" charset="0"/>
              </a:rPr>
              <a:t>PACKAGE.JSON FILE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706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0328" y="829455"/>
            <a:ext cx="11494709" cy="1924378"/>
          </a:xfrm>
        </p:spPr>
        <p:txBody>
          <a:bodyPr rtlCol="0">
            <a:noAutofit/>
          </a:bodyPr>
          <a:lstStyle/>
          <a:p>
            <a:pPr lvl="0">
              <a:spcAft>
                <a:spcPts val="600"/>
              </a:spcAft>
            </a:pPr>
            <a:r>
              <a:rPr lang="en-US" sz="2400" dirty="0"/>
              <a:t>1. Download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installation package from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hlinkClick r:id="rId3"/>
              </a:rPr>
              <a:t>https://nodejs.org/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. For Windows, this is a file with the </a:t>
            </a:r>
            <a:r>
              <a:rPr lang="en-US" sz="2400" i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msi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extension.</a:t>
            </a:r>
          </a:p>
          <a:p>
            <a:pPr lvl="0">
              <a:spcAft>
                <a:spcPts val="1200"/>
              </a:spcAft>
            </a:pPr>
            <a:r>
              <a:rPr lang="en-US" sz="2400" dirty="0"/>
              <a:t>2. If you have a different operating system, select </a:t>
            </a:r>
            <a:r>
              <a:rPr lang="en-US" sz="2400" i="1" dirty="0"/>
              <a:t>Other Downloads</a:t>
            </a:r>
            <a:r>
              <a:rPr lang="en-US" sz="2400" dirty="0"/>
              <a:t> and download the required installation package.</a:t>
            </a:r>
            <a:endParaRPr lang="uk-UA" sz="2400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226" y="141759"/>
            <a:ext cx="11565619" cy="525970"/>
          </a:xfrm>
        </p:spPr>
        <p:txBody>
          <a:bodyPr/>
          <a:lstStyle/>
          <a:p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Proxima Nova Black" charset="0"/>
              </a:rPr>
              <a:t>NODEJS  INSTALLATION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0548" y="2478495"/>
            <a:ext cx="7174651" cy="4329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2162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0328" y="829455"/>
            <a:ext cx="11494709" cy="1924378"/>
          </a:xfrm>
        </p:spPr>
        <p:txBody>
          <a:bodyPr rtlCol="0">
            <a:noAutofit/>
          </a:bodyPr>
          <a:lstStyle/>
          <a:p>
            <a:pPr lvl="0">
              <a:spcBef>
                <a:spcPts val="1200"/>
              </a:spcBef>
              <a:spcAft>
                <a:spcPts val="600"/>
              </a:spcAft>
            </a:pPr>
            <a:r>
              <a:rPr lang="en-US" sz="2400" dirty="0"/>
              <a:t>1. After a successful installation, you can enter the </a:t>
            </a:r>
            <a:r>
              <a:rPr lang="en-US" sz="2400" b="1" i="1" dirty="0"/>
              <a:t>node -v</a:t>
            </a:r>
            <a:r>
              <a:rPr lang="en-US" sz="2400" dirty="0"/>
              <a:t> command on the command line / terminal and the current version of node.js will be displayed: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0">
              <a:spcAft>
                <a:spcPts val="600"/>
              </a:spcAft>
            </a:pP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0">
              <a:spcAft>
                <a:spcPts val="600"/>
              </a:spcAft>
            </a:pP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0">
              <a:spcAft>
                <a:spcPts val="1200"/>
              </a:spcAft>
            </a:pPr>
            <a:r>
              <a:rPr lang="en-US" sz="2400" dirty="0"/>
              <a:t>2. Create a </a:t>
            </a:r>
            <a:r>
              <a:rPr lang="en-US" sz="2400" dirty="0" err="1"/>
              <a:t>js</a:t>
            </a:r>
            <a:r>
              <a:rPr lang="en-US" sz="2400" dirty="0"/>
              <a:t> file named </a:t>
            </a:r>
            <a:r>
              <a:rPr lang="en-US" sz="2400" b="1" i="1" dirty="0"/>
              <a:t>test.js</a:t>
            </a:r>
            <a:r>
              <a:rPr lang="en-US" sz="2400" dirty="0"/>
              <a:t> on your PC in directory, for example, </a:t>
            </a:r>
            <a:r>
              <a:rPr lang="en-US" sz="2400" b="1" i="1" dirty="0" err="1"/>
              <a:t>NodeJS</a:t>
            </a:r>
            <a:r>
              <a:rPr lang="en-US" sz="2400" i="1" dirty="0"/>
              <a:t>  </a:t>
            </a:r>
            <a:r>
              <a:rPr lang="en-US" sz="2400" dirty="0"/>
              <a:t>having the following code:</a:t>
            </a:r>
          </a:p>
          <a:p>
            <a:pPr lvl="0">
              <a:spcAft>
                <a:spcPts val="1200"/>
              </a:spcAft>
            </a:pPr>
            <a:endParaRPr lang="en-US" sz="2400" dirty="0"/>
          </a:p>
          <a:p>
            <a:pPr lvl="0">
              <a:spcAft>
                <a:spcPts val="1200"/>
              </a:spcAft>
            </a:pPr>
            <a:r>
              <a:rPr lang="en-US" sz="2400" dirty="0"/>
              <a:t>At the command prompt, use the </a:t>
            </a:r>
            <a:r>
              <a:rPr lang="en-US" sz="2400" b="1" i="1" dirty="0"/>
              <a:t>cd</a:t>
            </a:r>
            <a:r>
              <a:rPr lang="en-US" sz="2400" dirty="0"/>
              <a:t> command to navigate to the </a:t>
            </a:r>
            <a:r>
              <a:rPr lang="en-US" sz="2400" b="1" i="1" dirty="0" err="1"/>
              <a:t>NodeJS</a:t>
            </a:r>
            <a:r>
              <a:rPr lang="en-US" sz="2400" i="1" dirty="0"/>
              <a:t> </a:t>
            </a:r>
            <a:r>
              <a:rPr lang="en-US" sz="2400" dirty="0"/>
              <a:t>directory, and then run the command </a:t>
            </a:r>
            <a:r>
              <a:rPr lang="en-US" sz="2400" b="1" i="1" dirty="0"/>
              <a:t>node</a:t>
            </a:r>
            <a:r>
              <a:rPr lang="en-US" sz="2400" dirty="0"/>
              <a:t> </a:t>
            </a:r>
            <a:r>
              <a:rPr lang="en-US" sz="2400" b="1" i="1" dirty="0"/>
              <a:t>test.js</a:t>
            </a:r>
            <a:r>
              <a:rPr lang="en-US" sz="2400" dirty="0"/>
              <a:t>, which will execute the code from the </a:t>
            </a:r>
            <a:r>
              <a:rPr lang="en-US" sz="2400" b="1" i="1" dirty="0"/>
              <a:t>test.js</a:t>
            </a:r>
            <a:r>
              <a:rPr lang="en-US" sz="2400" dirty="0"/>
              <a:t> file:</a:t>
            </a:r>
            <a:endParaRPr lang="uk-UA" sz="2400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364" y="141759"/>
            <a:ext cx="11800888" cy="525970"/>
          </a:xfrm>
        </p:spPr>
        <p:txBody>
          <a:bodyPr/>
          <a:lstStyle/>
          <a:p>
            <a:r>
              <a:rPr lang="en-US" sz="3000" b="1" dirty="0">
                <a:latin typeface="Proxima Nova Black" charset="0"/>
              </a:rPr>
              <a:t>VERIFY INSTALLATION: CHECK VERSION &amp; EXECUTING A FILE</a:t>
            </a:r>
            <a:r>
              <a:rPr lang="en-US" sz="3000" b="1" dirty="0"/>
              <a:t/>
            </a:r>
            <a:br>
              <a:rPr lang="en-US" sz="3000" b="1" dirty="0"/>
            </a:br>
            <a:r>
              <a:rPr lang="en-US" sz="3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64" y="1796897"/>
            <a:ext cx="7727213" cy="490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794" y="5237359"/>
            <a:ext cx="8024927" cy="1026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374794" y="3693911"/>
            <a:ext cx="765278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	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("Test message!");</a:t>
            </a:r>
            <a:endParaRPr lang="ru-RU" sz="20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401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148428"/>
            <a:ext cx="11494709" cy="5358697"/>
          </a:xfrm>
        </p:spPr>
        <p:txBody>
          <a:bodyPr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REPL stands for Read </a:t>
            </a:r>
            <a:r>
              <a:rPr lang="en-US" dirty="0" err="1"/>
              <a:t>Eval</a:t>
            </a:r>
            <a:r>
              <a:rPr lang="en-US" dirty="0"/>
              <a:t> Print Loop and it represents a computer environment like a Windows console or Unix/Linux shell where a command is entered and the system responds with an output in an interactive mode.</a:t>
            </a:r>
          </a:p>
          <a:p>
            <a:r>
              <a:rPr lang="en-US" dirty="0"/>
              <a:t>Node.js comes bundled with a REPL environment. It performs the following tasks: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Read</a:t>
            </a:r>
            <a:r>
              <a:rPr lang="en-US" dirty="0"/>
              <a:t> − Reads user's input, parses the input into JavaScript data-structure, and stores in memory.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accent4">
                    <a:lumMod val="50000"/>
                  </a:schemeClr>
                </a:solidFill>
              </a:rPr>
              <a:t>Eval</a:t>
            </a:r>
            <a:r>
              <a:rPr lang="en-US" dirty="0"/>
              <a:t> − Takes and evaluates the data structure.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Print</a:t>
            </a:r>
            <a:r>
              <a:rPr lang="en-US" dirty="0"/>
              <a:t> − Prints the result.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Loop</a:t>
            </a:r>
            <a:r>
              <a:rPr lang="en-US" dirty="0"/>
              <a:t> − Loops the above command until the user presses </a:t>
            </a:r>
            <a:r>
              <a:rPr lang="en-US" b="1" dirty="0"/>
              <a:t>ctrl-c</a:t>
            </a:r>
            <a:r>
              <a:rPr lang="en-US" dirty="0"/>
              <a:t> twice.</a:t>
            </a:r>
          </a:p>
          <a:p>
            <a:pPr>
              <a:lnSpc>
                <a:spcPct val="110000"/>
              </a:lnSpc>
            </a:pPr>
            <a:r>
              <a:rPr lang="en-US" dirty="0"/>
              <a:t>REPL can be started by simply running </a:t>
            </a:r>
            <a:r>
              <a:rPr lang="en-US" b="1" i="1" dirty="0">
                <a:solidFill>
                  <a:schemeClr val="accent4">
                    <a:lumMod val="50000"/>
                  </a:schemeClr>
                </a:solidFill>
              </a:rPr>
              <a:t>node</a:t>
            </a:r>
            <a:r>
              <a:rPr lang="en-US" dirty="0"/>
              <a:t> on shell/console without any arguments:</a:t>
            </a:r>
            <a:endParaRPr lang="en-US" sz="2400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Proxima Nova Black" panose="02000506030000020004" pitchFamily="2" charset="0"/>
              </a:rPr>
              <a:t>NODE.JS </a:t>
            </a:r>
            <a:r>
              <a:rPr lang="en-US" dirty="0">
                <a:latin typeface="Proxima Nova Black" panose="02000506030000020004" pitchFamily="2" charset="0"/>
              </a:rPr>
              <a:t>REPL Terminal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0817" y="5021881"/>
            <a:ext cx="7717793" cy="166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67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148428"/>
            <a:ext cx="11494709" cy="5358697"/>
          </a:xfrm>
        </p:spPr>
        <p:txBody>
          <a:bodyPr rtlCol="0">
            <a:normAutofit/>
          </a:bodyPr>
          <a:lstStyle/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dirty="0"/>
              <a:t>To work with the file system, we need to use the </a:t>
            </a:r>
            <a:r>
              <a:rPr lang="en-US" sz="2400" i="1" dirty="0"/>
              <a:t>fs</a:t>
            </a:r>
            <a:r>
              <a:rPr lang="en-US" sz="2400" dirty="0"/>
              <a:t> module.</a:t>
            </a:r>
          </a:p>
          <a:p>
            <a:pPr>
              <a:lnSpc>
                <a:spcPct val="110000"/>
              </a:lnSpc>
            </a:pPr>
            <a:r>
              <a:rPr lang="en-US" sz="2400" dirty="0"/>
              <a:t>Read files:</a:t>
            </a:r>
          </a:p>
          <a:p>
            <a:pPr>
              <a:lnSpc>
                <a:spcPct val="110000"/>
              </a:lnSpc>
            </a:pPr>
            <a:r>
              <a:rPr lang="en-US" sz="2400" dirty="0"/>
              <a:t>			1)        </a:t>
            </a:r>
            <a:r>
              <a:rPr lang="en-US" sz="2400" b="1" dirty="0" err="1">
                <a:solidFill>
                  <a:srgbClr val="7030A0"/>
                </a:solidFill>
              </a:rPr>
              <a:t>fs.readFile</a:t>
            </a:r>
            <a:r>
              <a:rPr lang="en-US" sz="2400" dirty="0"/>
              <a:t>(path [, options], callback)</a:t>
            </a:r>
          </a:p>
          <a:p>
            <a:pPr>
              <a:lnSpc>
                <a:spcPct val="110000"/>
              </a:lnSpc>
            </a:pPr>
            <a:r>
              <a:rPr lang="en-US" sz="2400" dirty="0"/>
              <a:t>			2)        </a:t>
            </a:r>
            <a:r>
              <a:rPr lang="en-US" sz="2400" b="1" dirty="0" err="1">
                <a:solidFill>
                  <a:srgbClr val="7030A0"/>
                </a:solidFill>
              </a:rPr>
              <a:t>fs.readFileSync</a:t>
            </a:r>
            <a:r>
              <a:rPr lang="en-US" sz="2400" dirty="0"/>
              <a:t>(path [, options])</a:t>
            </a:r>
          </a:p>
          <a:p>
            <a:pPr marL="342900" indent="-342900">
              <a:lnSpc>
                <a:spcPct val="110000"/>
              </a:lnSpc>
              <a:buClrTx/>
              <a:buFont typeface="Arial" panose="020B0604020202020204" pitchFamily="34" charset="0"/>
              <a:buChar char="•"/>
            </a:pPr>
            <a:r>
              <a:rPr lang="en-US" sz="2400" i="1" dirty="0"/>
              <a:t>path</a:t>
            </a:r>
            <a:r>
              <a:rPr lang="uk-UA" sz="2400" dirty="0"/>
              <a:t> - </a:t>
            </a:r>
            <a:r>
              <a:rPr lang="en-US" dirty="0"/>
              <a:t>filename </a:t>
            </a:r>
          </a:p>
          <a:p>
            <a:pPr marL="342900" indent="-342900">
              <a:lnSpc>
                <a:spcPct val="110000"/>
              </a:lnSpc>
              <a:buClrTx/>
              <a:buFont typeface="Arial" panose="020B0604020202020204" pitchFamily="34" charset="0"/>
              <a:buChar char="•"/>
            </a:pPr>
            <a:r>
              <a:rPr lang="en-US" sz="2400" i="1" dirty="0"/>
              <a:t>options</a:t>
            </a:r>
            <a:r>
              <a:rPr lang="en-US" sz="2400" dirty="0"/>
              <a:t> – encoding type</a:t>
            </a:r>
          </a:p>
          <a:p>
            <a:pPr marL="342900" indent="-342900">
              <a:lnSpc>
                <a:spcPct val="110000"/>
              </a:lnSpc>
              <a:buClrTx/>
              <a:buFont typeface="Arial" panose="020B0604020202020204" pitchFamily="34" charset="0"/>
              <a:buChar char="•"/>
            </a:pPr>
            <a:r>
              <a:rPr lang="en-US" sz="2400" i="1" dirty="0"/>
              <a:t>callback</a:t>
            </a:r>
            <a:r>
              <a:rPr lang="en-US" sz="2400" dirty="0"/>
              <a:t> - function which pass two arguments (err, data), where data is the contents of the file.</a:t>
            </a:r>
          </a:p>
          <a:p>
            <a:pPr>
              <a:lnSpc>
                <a:spcPct val="110000"/>
              </a:lnSpc>
              <a:buClrTx/>
            </a:pPr>
            <a:r>
              <a:rPr lang="en-US" sz="2400" dirty="0"/>
              <a:t>Write files:</a:t>
            </a:r>
          </a:p>
          <a:p>
            <a:pPr>
              <a:lnSpc>
                <a:spcPct val="110000"/>
              </a:lnSpc>
              <a:buClrTx/>
            </a:pPr>
            <a:r>
              <a:rPr lang="en-US" sz="2400" dirty="0"/>
              <a:t>			</a:t>
            </a:r>
            <a:r>
              <a:rPr lang="en-US" sz="2400" b="1" dirty="0" err="1">
                <a:solidFill>
                  <a:srgbClr val="7030A0"/>
                </a:solidFill>
              </a:rPr>
              <a:t>fs.writeFile</a:t>
            </a:r>
            <a:r>
              <a:rPr lang="en-US" sz="2400" dirty="0"/>
              <a:t>(file, data [, options], callback)</a:t>
            </a:r>
          </a:p>
          <a:p>
            <a:pPr>
              <a:lnSpc>
                <a:spcPct val="110000"/>
              </a:lnSpc>
              <a:buClrTx/>
            </a:pPr>
            <a:endParaRPr lang="en-US" sz="2400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Proxima Nova Black" charset="0"/>
              </a:rPr>
              <a:t>WORK WITH FILE SYSTEM</a:t>
            </a:r>
          </a:p>
        </p:txBody>
      </p:sp>
    </p:spTree>
    <p:extLst>
      <p:ext uri="{BB962C8B-B14F-4D97-AF65-F5344CB8AC3E}">
        <p14:creationId xmlns:p14="http://schemas.microsoft.com/office/powerpoint/2010/main" val="3811152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148428"/>
            <a:ext cx="11494709" cy="5358697"/>
          </a:xfrm>
        </p:spPr>
        <p:txBody>
          <a:bodyPr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A Node.js application consists of the following three important components:</a:t>
            </a:r>
          </a:p>
          <a:p>
            <a:pPr>
              <a:lnSpc>
                <a:spcPct val="110000"/>
              </a:lnSpc>
            </a:pPr>
            <a:r>
              <a:rPr lang="en-US" sz="2400" b="1" dirty="0"/>
              <a:t>-   </a:t>
            </a:r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Import required modules</a:t>
            </a: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400" dirty="0"/>
              <a:t>− We use the </a:t>
            </a:r>
            <a:r>
              <a:rPr lang="en-US" sz="2400" b="1" i="1" dirty="0">
                <a:solidFill>
                  <a:srgbClr val="7030A0"/>
                </a:solidFill>
              </a:rPr>
              <a:t>require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directive to load Node.js modules.</a:t>
            </a:r>
          </a:p>
          <a:p>
            <a:pPr>
              <a:lnSpc>
                <a:spcPct val="110000"/>
              </a:lnSpc>
            </a:pPr>
            <a:r>
              <a:rPr lang="en-US" sz="2400" b="1" dirty="0"/>
              <a:t>-   </a:t>
            </a:r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Create server</a:t>
            </a: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400" dirty="0"/>
              <a:t>− A server which will listen to client's requests similar to Apache HTTP Server.</a:t>
            </a:r>
          </a:p>
          <a:p>
            <a:pPr>
              <a:lnSpc>
                <a:spcPct val="110000"/>
              </a:lnSpc>
            </a:pPr>
            <a:r>
              <a:rPr lang="en-US" sz="2400" b="1" dirty="0"/>
              <a:t>-   </a:t>
            </a:r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Read request and return response</a:t>
            </a: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400" dirty="0"/>
              <a:t>− The server created in an earlier step will read the HTTP request made by the client which can be a browser or a console and return the response.</a:t>
            </a: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Proxima Nova Black" charset="0"/>
              </a:rPr>
              <a:t>FIRST NODE.JS APPLICATION</a:t>
            </a:r>
          </a:p>
        </p:txBody>
      </p:sp>
    </p:spTree>
    <p:extLst>
      <p:ext uri="{BB962C8B-B14F-4D97-AF65-F5344CB8AC3E}">
        <p14:creationId xmlns:p14="http://schemas.microsoft.com/office/powerpoint/2010/main" val="2139934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127162"/>
            <a:ext cx="11494709" cy="5358697"/>
          </a:xfrm>
        </p:spPr>
        <p:txBody>
          <a:bodyPr rtlCol="0">
            <a:normAutofit/>
          </a:bodyPr>
          <a:lstStyle/>
          <a:p>
            <a:pPr marL="342900" indent="-342900">
              <a:lnSpc>
                <a:spcPct val="120000"/>
              </a:lnSpc>
              <a:buFont typeface="Arial" pitchFamily="34" charset="0"/>
              <a:buChar char="•"/>
            </a:pPr>
            <a:r>
              <a:rPr lang="en-US" sz="2400" dirty="0"/>
              <a:t>In the browser, when we want to add a JS file to the page, we use the </a:t>
            </a:r>
            <a:r>
              <a:rPr lang="en-US" sz="2400" i="1" dirty="0"/>
              <a:t>&lt;script&gt;</a:t>
            </a:r>
            <a:r>
              <a:rPr lang="en-US" sz="2400" dirty="0"/>
              <a:t> tag, and in </a:t>
            </a:r>
            <a:r>
              <a:rPr lang="en-US" sz="2400" dirty="0" err="1"/>
              <a:t>NodeJS</a:t>
            </a:r>
            <a:r>
              <a:rPr lang="en-US" sz="2400" dirty="0"/>
              <a:t> </a:t>
            </a:r>
            <a:r>
              <a:rPr lang="en-US" sz="2400" i="1" dirty="0"/>
              <a:t>require</a:t>
            </a:r>
            <a:r>
              <a:rPr lang="en-US" sz="2400" dirty="0"/>
              <a:t>. In essence, a module is a file that is connected using </a:t>
            </a:r>
            <a:r>
              <a:rPr lang="en-US" sz="2400" i="1" dirty="0"/>
              <a:t>require</a:t>
            </a:r>
            <a:r>
              <a:rPr lang="en-US" sz="2400" dirty="0"/>
              <a:t>.</a:t>
            </a:r>
          </a:p>
          <a:p>
            <a:pPr marL="342900" indent="-342900">
              <a:lnSpc>
                <a:spcPct val="120000"/>
              </a:lnSpc>
              <a:buFont typeface="Arial" pitchFamily="34" charset="0"/>
              <a:buChar char="•"/>
            </a:pPr>
            <a:r>
              <a:rPr lang="en-US" sz="2400" dirty="0"/>
              <a:t>So, we use the </a:t>
            </a:r>
            <a:r>
              <a:rPr lang="en-US" sz="2400" b="1" i="1" dirty="0"/>
              <a:t>require</a:t>
            </a:r>
            <a:r>
              <a:rPr lang="en-US" sz="2400" dirty="0"/>
              <a:t> directive to load the http module and store the returned HTTP instance into an http variable as follows:</a:t>
            </a:r>
          </a:p>
          <a:p>
            <a:r>
              <a:rPr lang="en-US" dirty="0">
                <a:latin typeface="Consolas" pitchFamily="49" charset="0"/>
                <a:cs typeface="Consolas" pitchFamily="49" charset="0"/>
              </a:rPr>
              <a:t>	</a:t>
            </a:r>
          </a:p>
          <a:p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const</a:t>
            </a:r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http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=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require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("http");</a:t>
            </a: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Proxima Nova Black" charset="0"/>
              </a:rPr>
              <a:t>1) IMPORT REQUIRED MODULE</a:t>
            </a:r>
          </a:p>
        </p:txBody>
      </p:sp>
    </p:spTree>
    <p:extLst>
      <p:ext uri="{BB962C8B-B14F-4D97-AF65-F5344CB8AC3E}">
        <p14:creationId xmlns:p14="http://schemas.microsoft.com/office/powerpoint/2010/main" val="10551062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262" y="1148428"/>
            <a:ext cx="11641300" cy="5358697"/>
          </a:xfrm>
        </p:spPr>
        <p:txBody>
          <a:bodyPr rtlCol="0"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2400" dirty="0"/>
              <a:t>We use the created http instance and call </a:t>
            </a:r>
            <a:r>
              <a:rPr lang="en-US" sz="2400" b="1" dirty="0" err="1">
                <a:solidFill>
                  <a:srgbClr val="7030A0"/>
                </a:solidFill>
              </a:rPr>
              <a:t>http.createServer</a:t>
            </a:r>
            <a:r>
              <a:rPr lang="en-US" sz="2400" b="1" dirty="0">
                <a:solidFill>
                  <a:srgbClr val="7030A0"/>
                </a:solidFill>
              </a:rPr>
              <a:t>()</a:t>
            </a:r>
            <a:r>
              <a:rPr lang="en-US" sz="2400" dirty="0"/>
              <a:t> method to create a server instance and then we bind it at port 8000 using the </a:t>
            </a:r>
            <a:r>
              <a:rPr lang="en-US" sz="2400" b="1" dirty="0">
                <a:solidFill>
                  <a:srgbClr val="7030A0"/>
                </a:solidFill>
              </a:rPr>
              <a:t>listen()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method associated with the server instance. Pass it a function with parameters request and response.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	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http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createServer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request, response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 {</a:t>
            </a:r>
          </a:p>
          <a:p>
            <a:pPr lvl="1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Send the HTTP header with HTTP Status: 200=OK, Content Type: text/plain</a:t>
            </a:r>
          </a:p>
          <a:p>
            <a:pPr lvl="2"/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response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writeHead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(200, {'Content-Type': 'text/html'});</a:t>
            </a:r>
          </a:p>
          <a:p>
            <a:pPr lvl="1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</a:p>
          <a:p>
            <a:pPr lvl="1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Send the response body as "Testing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NodeJS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server"</a:t>
            </a:r>
          </a:p>
          <a:p>
            <a:pPr lvl="1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response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end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('Testing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NodeJS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server\n');</a:t>
            </a:r>
          </a:p>
          <a:p>
            <a:pPr marL="914308" lvl="2" indent="0">
              <a:buNone/>
            </a:pPr>
            <a:r>
              <a:rPr lang="en-US" sz="2000" dirty="0">
                <a:latin typeface="Consolas" pitchFamily="49" charset="0"/>
                <a:cs typeface="Consolas" pitchFamily="49" charset="0"/>
              </a:rPr>
              <a:t>}).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listen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(8000);</a:t>
            </a:r>
          </a:p>
          <a:p>
            <a:pPr lvl="1"/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pPr marL="914308" lvl="2" indent="0"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Console will print the message</a:t>
            </a:r>
          </a:p>
          <a:p>
            <a:pPr marL="914308" lvl="2" indent="0">
              <a:buNone/>
            </a:pP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('Server running at http://127.0.0.1:8000/');</a:t>
            </a:r>
            <a:endParaRPr lang="uk-UA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Proxima Nova Black" charset="0"/>
              </a:rPr>
              <a:t>2) CREATE SERVER</a:t>
            </a:r>
            <a:br>
              <a:rPr lang="en-US" sz="3600" b="1" dirty="0">
                <a:latin typeface="Proxima Nova Black" charset="0"/>
              </a:rPr>
            </a:br>
            <a:endParaRPr lang="en-US" sz="36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2511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116551"/>
            <a:ext cx="11802140" cy="5741449"/>
          </a:xfrm>
        </p:spPr>
        <p:txBody>
          <a:bodyPr rtlCol="0">
            <a:normAutofit/>
          </a:bodyPr>
          <a:lstStyle/>
          <a:p>
            <a:pPr marL="914308" lvl="2" indent="0">
              <a:buNone/>
            </a:pPr>
            <a:r>
              <a:rPr lang="en-US" sz="2400" dirty="0"/>
              <a:t>Import the required module and create a server in the </a:t>
            </a:r>
            <a:r>
              <a:rPr lang="en-US" sz="2400" i="1" dirty="0"/>
              <a:t>server.js</a:t>
            </a:r>
            <a:r>
              <a:rPr lang="en-US" sz="2400" dirty="0"/>
              <a:t> file and start our HTTP server as shown below:</a:t>
            </a:r>
          </a:p>
          <a:p>
            <a:pPr lvl="3">
              <a:spcBef>
                <a:spcPts val="1200"/>
              </a:spcBef>
            </a:pPr>
            <a:r>
              <a:rPr lang="en-US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const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http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require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("http");</a:t>
            </a:r>
          </a:p>
          <a:p>
            <a:pPr lvl="3"/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http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createServer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(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request, response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1828800" lvl="4" indent="0">
              <a:buNone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response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writeHead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(200, {'Content-Type': 'text/plain'});</a:t>
            </a:r>
          </a:p>
          <a:p>
            <a:pPr marL="1828800" lvl="4" indent="0">
              <a:buNone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response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.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end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('Testing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NodeJS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server\n');</a:t>
            </a:r>
          </a:p>
          <a:p>
            <a:pPr lvl="3"/>
            <a:r>
              <a:rPr lang="en-US" sz="2000" dirty="0">
                <a:latin typeface="Consolas" pitchFamily="49" charset="0"/>
                <a:cs typeface="Consolas" pitchFamily="49" charset="0"/>
              </a:rPr>
              <a:t>}).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listen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(80</a:t>
            </a:r>
            <a:r>
              <a:rPr lang="uk-UA" sz="2000" dirty="0">
                <a:latin typeface="Consolas" pitchFamily="49" charset="0"/>
                <a:cs typeface="Consolas" pitchFamily="49" charset="0"/>
              </a:rPr>
              <a:t>00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 lvl="3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('Server running at http://127.0.0.1:8000/');</a:t>
            </a:r>
          </a:p>
          <a:p>
            <a:pPr>
              <a:spcAft>
                <a:spcPts val="600"/>
              </a:spcAft>
            </a:pPr>
            <a:r>
              <a:rPr lang="en-US" dirty="0"/>
              <a:t>	</a:t>
            </a:r>
            <a:r>
              <a:rPr lang="en-US" sz="2400" dirty="0"/>
              <a:t>	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	Now execute the </a:t>
            </a:r>
            <a:r>
              <a:rPr lang="en-US" sz="2400" i="1" dirty="0"/>
              <a:t>server.js</a:t>
            </a:r>
            <a:r>
              <a:rPr lang="en-US" sz="2400" dirty="0"/>
              <a:t> to start the server and verify the output: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r>
              <a:rPr lang="en-US" dirty="0"/>
              <a:t>		</a:t>
            </a:r>
            <a:endParaRPr lang="en-US" sz="2000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1800"/>
              </a:spcAft>
            </a:pPr>
            <a:r>
              <a:rPr lang="en-US" sz="3600" b="1" dirty="0">
                <a:latin typeface="Proxima Nova Black" charset="0"/>
              </a:rPr>
              <a:t>3) TESTING REQUEST &amp; RESPONSE</a:t>
            </a:r>
            <a:br>
              <a:rPr lang="en-US" sz="3600" b="1" dirty="0">
                <a:latin typeface="Proxima Nova Black" charset="0"/>
              </a:rPr>
            </a:br>
            <a:r>
              <a:rPr lang="en-US" sz="3600" b="1" dirty="0">
                <a:latin typeface="Proxima Nova Black" charset="0"/>
              </a:rPr>
              <a:t/>
            </a:r>
            <a:br>
              <a:rPr lang="en-US" sz="3600" b="1" dirty="0">
                <a:latin typeface="Proxima Nova Black" charset="0"/>
              </a:rPr>
            </a:br>
            <a:endParaRPr lang="en-US" sz="3600" b="1" dirty="0">
              <a:latin typeface="Proxima Nova Black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872" y="5049423"/>
            <a:ext cx="8321562" cy="523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0256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5A77A9F3-A362-42AE-B596-7CAE8E000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AGENDA</a:t>
            </a:r>
            <a:br>
              <a:rPr lang="en-US" altLang="en-US" sz="3600" dirty="0"/>
            </a:br>
            <a:endParaRPr lang="uk-UA" altLang="en-US" dirty="0"/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FC15344B-6158-4D9A-91AA-BFE414E551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3109" y="1682824"/>
            <a:ext cx="10820400" cy="3429000"/>
          </a:xfrm>
        </p:spPr>
        <p:txBody>
          <a:bodyPr/>
          <a:lstStyle/>
          <a:p>
            <a:pPr marL="342900" lvl="1" indent="-342900" defTabSz="360000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2400" b="1" dirty="0"/>
              <a:t> Node.js overview</a:t>
            </a:r>
            <a:endParaRPr lang="ru-RU" sz="2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 defTabSz="360000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2400" b="1" dirty="0"/>
              <a:t> Node.js  modules</a:t>
            </a:r>
            <a:endParaRPr lang="en-US" sz="2400" dirty="0">
              <a:solidFill>
                <a:srgbClr val="FF0000"/>
              </a:solidFill>
            </a:endParaRPr>
          </a:p>
          <a:p>
            <a:pPr marL="342900" lvl="1" indent="-342900" defTabSz="360000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2400" b="1" dirty="0"/>
              <a:t> NPM</a:t>
            </a:r>
            <a:endParaRPr lang="ru-RU" sz="2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 defTabSz="360000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4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Package.json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file</a:t>
            </a:r>
          </a:p>
          <a:p>
            <a:pPr marL="342900" lvl="1" indent="-342900" defTabSz="360000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4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NodeJS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installation</a:t>
            </a:r>
          </a:p>
          <a:p>
            <a:pPr marL="342900" lvl="1" indent="-342900" defTabSz="360000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2400" b="1" dirty="0"/>
              <a:t> First Node.js application</a:t>
            </a:r>
          </a:p>
          <a:p>
            <a:pPr marL="342900" lvl="1" indent="-342900" defTabSz="360000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2400" b="1" dirty="0"/>
              <a:t> Request and response methods</a:t>
            </a:r>
            <a:endParaRPr lang="ru-RU" sz="2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15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Proxima Nova Black" charset="0"/>
              </a:rPr>
              <a:t>REQUEST TO THE NODE.JS SERVER</a:t>
            </a:r>
          </a:p>
        </p:txBody>
      </p:sp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>
                <a:hlinkClick r:id="rId3"/>
              </a:rPr>
              <a:t>http://127.0.0.1:8000/</a:t>
            </a:r>
            <a:r>
              <a:rPr lang="en-US" dirty="0"/>
              <a:t> or </a:t>
            </a:r>
            <a:r>
              <a:rPr lang="en-US" dirty="0">
                <a:hlinkClick r:id="rId4"/>
              </a:rPr>
              <a:t>http://localhost:8000</a:t>
            </a:r>
            <a:r>
              <a:rPr lang="en-US" dirty="0"/>
              <a:t>  in any browser and observe the following result.</a:t>
            </a:r>
            <a:endParaRPr lang="ru-RU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5001" y="2243137"/>
            <a:ext cx="5913696" cy="1925097"/>
          </a:xfrm>
          <a:prstGeom prst="rect">
            <a:avLst/>
          </a:prstGeom>
          <a:noFill/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9342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1592" y="1105896"/>
            <a:ext cx="11641300" cy="5358697"/>
          </a:xfrm>
        </p:spPr>
        <p:txBody>
          <a:bodyPr rtlCol="0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400" dirty="0"/>
              <a:t>The </a:t>
            </a:r>
            <a:r>
              <a:rPr lang="en-US" sz="2400" b="1" dirty="0"/>
              <a:t>request</a:t>
            </a:r>
            <a:r>
              <a:rPr lang="en-US" sz="2400" dirty="0"/>
              <a:t> parameter provides information about the request and represents the </a:t>
            </a:r>
            <a:r>
              <a:rPr lang="en-US" sz="2400" b="1" i="1" dirty="0" err="1"/>
              <a:t>http.IncomingMessage</a:t>
            </a:r>
            <a:r>
              <a:rPr lang="en-US" sz="2400" dirty="0"/>
              <a:t> </a:t>
            </a:r>
            <a:r>
              <a:rPr lang="en-US" sz="2400" b="1" i="1" dirty="0"/>
              <a:t>object</a:t>
            </a:r>
            <a:r>
              <a:rPr lang="en-US" sz="2400" dirty="0"/>
              <a:t>. We note some basic properties of this object</a:t>
            </a:r>
            <a:r>
              <a:rPr lang="ru-RU" sz="2400" dirty="0"/>
              <a:t>: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b="1" dirty="0"/>
              <a:t> </a:t>
            </a:r>
            <a:r>
              <a:rPr lang="ru-RU" sz="2400" b="1" dirty="0" err="1">
                <a:solidFill>
                  <a:srgbClr val="7030A0"/>
                </a:solidFill>
              </a:rPr>
              <a:t>headers</a:t>
            </a:r>
            <a:r>
              <a:rPr lang="ru-RU" sz="2400" dirty="0"/>
              <a:t>: </a:t>
            </a:r>
            <a:r>
              <a:rPr lang="en-US" sz="2400" dirty="0"/>
              <a:t>returns request headers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</a:rPr>
              <a:t>method</a:t>
            </a:r>
            <a:r>
              <a:rPr lang="ru-RU" sz="2400" dirty="0"/>
              <a:t>: </a:t>
            </a:r>
            <a:r>
              <a:rPr lang="en-US" sz="2400" dirty="0"/>
              <a:t>request type</a:t>
            </a:r>
            <a:r>
              <a:rPr lang="ru-RU" sz="2400" dirty="0"/>
              <a:t> (GET, POST, DELETE, PUT)</a:t>
            </a:r>
            <a:endParaRPr lang="en-US" sz="2400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ru-RU" sz="2400" b="1" dirty="0">
                <a:solidFill>
                  <a:srgbClr val="7030A0"/>
                </a:solidFill>
              </a:rPr>
              <a:t>url</a:t>
            </a:r>
            <a:r>
              <a:rPr lang="ru-RU" sz="2400" dirty="0"/>
              <a:t>: </a:t>
            </a:r>
            <a:r>
              <a:rPr lang="en-US" sz="2400" dirty="0"/>
              <a:t>represents the requested address</a:t>
            </a:r>
            <a:endParaRPr lang="ru-RU" sz="2400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Proxima Nova Black" charset="0"/>
              </a:rPr>
              <a:t>REQUEST METHODS</a:t>
            </a:r>
          </a:p>
        </p:txBody>
      </p:sp>
    </p:spTree>
    <p:extLst>
      <p:ext uri="{BB962C8B-B14F-4D97-AF65-F5344CB8AC3E}">
        <p14:creationId xmlns:p14="http://schemas.microsoft.com/office/powerpoint/2010/main" val="3159637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2225" y="1031465"/>
            <a:ext cx="11641300" cy="5358697"/>
          </a:xfrm>
        </p:spPr>
        <p:txBody>
          <a:bodyPr rtlCol="0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400" dirty="0"/>
              <a:t>The </a:t>
            </a:r>
            <a:r>
              <a:rPr lang="en-US" sz="2400" b="1" dirty="0"/>
              <a:t>response</a:t>
            </a:r>
            <a:r>
              <a:rPr lang="en-US" sz="2400" dirty="0"/>
              <a:t> parameter controls the response and represents the </a:t>
            </a:r>
            <a:r>
              <a:rPr lang="en-US" sz="2400" b="1" i="1" dirty="0" err="1"/>
              <a:t>http.ServerResponse</a:t>
            </a:r>
            <a:r>
              <a:rPr lang="en-US" sz="2400" b="1" i="1" dirty="0"/>
              <a:t> object</a:t>
            </a:r>
            <a:r>
              <a:rPr lang="en-US" sz="2400" dirty="0"/>
              <a:t>. Among its functionality, the following methods can be distinguished</a:t>
            </a:r>
            <a:r>
              <a:rPr lang="ru-RU" sz="2400" dirty="0"/>
              <a:t>: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b="1" dirty="0"/>
              <a:t> </a:t>
            </a:r>
            <a:r>
              <a:rPr lang="ru-RU" sz="2400" b="1" dirty="0" err="1">
                <a:solidFill>
                  <a:srgbClr val="7030A0"/>
                </a:solidFill>
              </a:rPr>
              <a:t>statusCode</a:t>
            </a:r>
            <a:r>
              <a:rPr lang="ru-RU" sz="2400" dirty="0"/>
              <a:t>: </a:t>
            </a:r>
            <a:r>
              <a:rPr lang="en-US" sz="2400" dirty="0"/>
              <a:t>sets the response status code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</a:rPr>
              <a:t>statusMessage</a:t>
            </a:r>
            <a:r>
              <a:rPr lang="ru-RU" sz="2400" dirty="0"/>
              <a:t>: </a:t>
            </a:r>
            <a:r>
              <a:rPr lang="en-US" sz="2400" dirty="0"/>
              <a:t>sets the message sent with the status code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</a:rPr>
              <a:t>setHeader</a:t>
            </a:r>
            <a:r>
              <a:rPr lang="ru-RU" sz="2400" b="1" dirty="0">
                <a:solidFill>
                  <a:srgbClr val="7030A0"/>
                </a:solidFill>
              </a:rPr>
              <a:t>(</a:t>
            </a:r>
            <a:r>
              <a:rPr lang="ru-RU" sz="2400" b="1" dirty="0" err="1">
                <a:solidFill>
                  <a:srgbClr val="7030A0"/>
                </a:solidFill>
              </a:rPr>
              <a:t>name</a:t>
            </a:r>
            <a:r>
              <a:rPr lang="ru-RU" sz="2400" b="1" dirty="0">
                <a:solidFill>
                  <a:srgbClr val="7030A0"/>
                </a:solidFill>
              </a:rPr>
              <a:t>, </a:t>
            </a:r>
            <a:r>
              <a:rPr lang="ru-RU" sz="2400" b="1" dirty="0" err="1">
                <a:solidFill>
                  <a:srgbClr val="7030A0"/>
                </a:solidFill>
              </a:rPr>
              <a:t>value</a:t>
            </a:r>
            <a:r>
              <a:rPr lang="ru-RU" sz="2400" b="1" dirty="0">
                <a:solidFill>
                  <a:srgbClr val="7030A0"/>
                </a:solidFill>
              </a:rPr>
              <a:t>)</a:t>
            </a:r>
            <a:r>
              <a:rPr lang="ru-RU" sz="2400" dirty="0"/>
              <a:t>: </a:t>
            </a:r>
            <a:r>
              <a:rPr lang="en-US" sz="2400" dirty="0"/>
              <a:t>adds one header to the response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</a:rPr>
              <a:t>write</a:t>
            </a:r>
            <a:r>
              <a:rPr lang="ru-RU" sz="2400" dirty="0"/>
              <a:t>: </a:t>
            </a:r>
            <a:r>
              <a:rPr lang="en-US" sz="2400" dirty="0"/>
              <a:t>writes some content to the response stream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</a:rPr>
              <a:t>writeHead</a:t>
            </a:r>
            <a:r>
              <a:rPr lang="ru-RU" sz="2400" dirty="0"/>
              <a:t>: </a:t>
            </a:r>
            <a:r>
              <a:rPr lang="en-US" sz="2400" dirty="0"/>
              <a:t>adds a status code and a set of headers to the response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ru-RU" sz="2400" b="1" dirty="0" err="1">
                <a:solidFill>
                  <a:srgbClr val="7030A0"/>
                </a:solidFill>
              </a:rPr>
              <a:t>end</a:t>
            </a:r>
            <a:r>
              <a:rPr lang="ru-RU" sz="2400" dirty="0"/>
              <a:t>: </a:t>
            </a:r>
            <a:r>
              <a:rPr lang="en-US" sz="2400" dirty="0"/>
              <a:t>signals to the server that the headers and body of the response are set, as a result, the response is sent to the client. This method </a:t>
            </a:r>
            <a:r>
              <a:rPr lang="en-US" sz="2400" dirty="0">
                <a:solidFill>
                  <a:srgbClr val="7030A0"/>
                </a:solidFill>
              </a:rPr>
              <a:t>should be called </a:t>
            </a:r>
            <a:r>
              <a:rPr lang="en-US" sz="2400" dirty="0"/>
              <a:t>in each request.</a:t>
            </a:r>
            <a:endParaRPr lang="ru-RU" sz="2400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Proxima Nova Black" charset="0"/>
              </a:rPr>
              <a:t>RESPONSE METHODS</a:t>
            </a:r>
          </a:p>
        </p:txBody>
      </p:sp>
    </p:spTree>
    <p:extLst>
      <p:ext uri="{BB962C8B-B14F-4D97-AF65-F5344CB8AC3E}">
        <p14:creationId xmlns:p14="http://schemas.microsoft.com/office/powerpoint/2010/main" val="60118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Content Placeholder 2">
            <a:extLst>
              <a:ext uri="{FF2B5EF4-FFF2-40B4-BE49-F238E27FC236}">
                <a16:creationId xmlns:a16="http://schemas.microsoft.com/office/drawing/2014/main" id="{B95DA68F-F0D7-4537-804E-34D57BE29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rgbClr val="CBCECE"/>
              </a:buClr>
              <a:defRPr/>
            </a:pPr>
            <a:r>
              <a:rPr lang="en-US" sz="2400" dirty="0">
                <a:hlinkClick r:id="rId2"/>
              </a:rPr>
              <a:t>https://nodejs.org</a:t>
            </a:r>
            <a:endParaRPr lang="en-US" sz="2400" dirty="0"/>
          </a:p>
          <a:p>
            <a:pPr>
              <a:lnSpc>
                <a:spcPct val="150000"/>
              </a:lnSpc>
              <a:spcBef>
                <a:spcPts val="0"/>
              </a:spcBef>
              <a:buClr>
                <a:srgbClr val="CBCECE"/>
              </a:buClr>
              <a:defRPr/>
            </a:pPr>
            <a:r>
              <a:rPr lang="en-US" sz="2400" dirty="0">
                <a:hlinkClick r:id="rId3"/>
              </a:rPr>
              <a:t>https://www.tutorialspoint.com/nodejs/index.htm</a:t>
            </a:r>
            <a:endParaRPr lang="en-US" sz="2400" dirty="0"/>
          </a:p>
          <a:p>
            <a:pPr>
              <a:lnSpc>
                <a:spcPct val="150000"/>
              </a:lnSpc>
              <a:spcBef>
                <a:spcPts val="0"/>
              </a:spcBef>
              <a:buClr>
                <a:srgbClr val="CBCECE"/>
              </a:buClr>
              <a:defRPr/>
            </a:pPr>
            <a:r>
              <a:rPr lang="en-US" sz="2400" dirty="0">
                <a:hlinkClick r:id="rId4"/>
              </a:rPr>
              <a:t>https://www.w3schools.com/nodejs/</a:t>
            </a:r>
            <a:endParaRPr lang="en-US" sz="2400" dirty="0"/>
          </a:p>
          <a:p>
            <a:pPr>
              <a:lnSpc>
                <a:spcPct val="150000"/>
              </a:lnSpc>
              <a:spcBef>
                <a:spcPts val="0"/>
              </a:spcBef>
              <a:buClr>
                <a:srgbClr val="CBCECE"/>
              </a:buClr>
              <a:defRPr/>
            </a:pPr>
            <a:r>
              <a:rPr lang="en-US" sz="2400" dirty="0">
                <a:hlinkClick r:id="rId2"/>
              </a:rPr>
              <a:t>https://medium.com/webbdev/js-db3d35ffed7e</a:t>
            </a:r>
            <a:endParaRPr lang="uk-UA" sz="2400" dirty="0">
              <a:hlinkClick r:id="rId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rgbClr val="CBCECE"/>
              </a:buClr>
              <a:defRPr/>
            </a:pPr>
            <a:endParaRPr lang="en-US" sz="2400" dirty="0"/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endParaRPr lang="en-US" sz="2400" dirty="0"/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endParaRPr lang="uk-UA" sz="2400" dirty="0"/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endParaRPr lang="uk-UA" sz="2000" dirty="0"/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endParaRPr lang="ru-RU" sz="2000" dirty="0"/>
          </a:p>
          <a:p>
            <a:pPr eaLnBrk="1" hangingPunct="1">
              <a:lnSpc>
                <a:spcPct val="80000"/>
              </a:lnSpc>
              <a:buClr>
                <a:srgbClr val="CBCECE"/>
              </a:buClr>
              <a:buFont typeface="Calibri" panose="020F0502020204030204" pitchFamily="34" charset="0"/>
              <a:buNone/>
              <a:defRPr/>
            </a:pPr>
            <a:endParaRPr lang="en-US" altLang="en-US" sz="2000" dirty="0"/>
          </a:p>
        </p:txBody>
      </p:sp>
      <p:sp>
        <p:nvSpPr>
          <p:cNvPr id="52227" name="Title 1">
            <a:extLst>
              <a:ext uri="{FF2B5EF4-FFF2-40B4-BE49-F238E27FC236}">
                <a16:creationId xmlns:a16="http://schemas.microsoft.com/office/drawing/2014/main" id="{AE5D3351-90FE-4042-8C2F-E0329C25C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332">
              <a:spcBef>
                <a:spcPts val="1000"/>
              </a:spcBef>
            </a:pPr>
            <a:r>
              <a:rPr lang="en-US" sz="3600" b="1" dirty="0">
                <a:solidFill>
                  <a:schemeClr val="accent4">
                    <a:lumMod val="10000"/>
                  </a:schemeClr>
                </a:solidFill>
                <a:latin typeface="Proxima Nova Black" charset="0"/>
              </a:rPr>
              <a:t>USEFUL LINKS</a:t>
            </a:r>
          </a:p>
        </p:txBody>
      </p:sp>
    </p:spTree>
    <p:extLst>
      <p:ext uri="{BB962C8B-B14F-4D97-AF65-F5344CB8AC3E}">
        <p14:creationId xmlns:p14="http://schemas.microsoft.com/office/powerpoint/2010/main" val="1160906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DE2274-F6F9-4508-9783-A9EA962A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91" y="404037"/>
            <a:ext cx="12054884" cy="6453962"/>
          </a:xfrm>
        </p:spPr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755334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2225" y="1488557"/>
            <a:ext cx="11494709" cy="5124894"/>
          </a:xfrm>
        </p:spPr>
        <p:txBody>
          <a:bodyPr rtlCol="0">
            <a:normAutofit/>
          </a:bodyPr>
          <a:lstStyle/>
          <a:p>
            <a:pPr marL="457200" indent="-457200">
              <a:spcBef>
                <a:spcPts val="3000"/>
              </a:spcBef>
              <a:buSzPct val="145000"/>
              <a:buFont typeface="Arial" pitchFamily="34" charset="0"/>
              <a:buChar char="•"/>
              <a:defRPr sz="3200"/>
            </a:pPr>
            <a:r>
              <a:rPr lang="en-US" sz="2400" dirty="0"/>
              <a:t>Created in 2009, Open-sourced for now.</a:t>
            </a:r>
          </a:p>
          <a:p>
            <a:pPr marL="457200" indent="-457200">
              <a:spcBef>
                <a:spcPts val="3000"/>
              </a:spcBef>
              <a:buSzPct val="145000"/>
              <a:buFont typeface="Arial" pitchFamily="34" charset="0"/>
              <a:buChar char="•"/>
              <a:defRPr sz="3200"/>
            </a:pPr>
            <a:r>
              <a:rPr lang="en-US" sz="2400" dirty="0"/>
              <a:t>JavaScript runtime. Not a language or a framework</a:t>
            </a:r>
          </a:p>
          <a:p>
            <a:pPr marL="457200" indent="-457200">
              <a:spcBef>
                <a:spcPts val="3000"/>
              </a:spcBef>
              <a:buSzPct val="145000"/>
              <a:buFont typeface="Arial" pitchFamily="34" charset="0"/>
              <a:buChar char="•"/>
              <a:defRPr sz="3200"/>
            </a:pPr>
            <a:r>
              <a:rPr lang="en-US" sz="2400" dirty="0"/>
              <a:t>Runs on v8 JavaScript engine, same a  </a:t>
            </a:r>
            <a:r>
              <a:rPr lang="ru-RU" sz="2400" dirty="0" err="1"/>
              <a:t>Google</a:t>
            </a:r>
            <a:r>
              <a:rPr lang="ru-RU" sz="2400" dirty="0"/>
              <a:t> </a:t>
            </a:r>
            <a:r>
              <a:rPr lang="ru-RU" sz="2400" dirty="0" err="1"/>
              <a:t>Chrome</a:t>
            </a:r>
            <a:endParaRPr lang="en-US" sz="2400" dirty="0"/>
          </a:p>
          <a:p>
            <a:pPr marL="457200" indent="-457200">
              <a:spcBef>
                <a:spcPts val="3000"/>
              </a:spcBef>
              <a:buSzPct val="145000"/>
              <a:buFont typeface="Arial" pitchFamily="34" charset="0"/>
              <a:buChar char="•"/>
              <a:defRPr sz="3200"/>
            </a:pPr>
            <a:r>
              <a:rPr lang="en-US" sz="2400" dirty="0"/>
              <a:t>Written on C++ &amp; JavaScript </a:t>
            </a:r>
          </a:p>
          <a:p>
            <a:pPr marL="457200" indent="-457200">
              <a:spcBef>
                <a:spcPts val="3000"/>
              </a:spcBef>
              <a:buSzPct val="145000"/>
              <a:buFont typeface="Arial" pitchFamily="34" charset="0"/>
              <a:buChar char="•"/>
              <a:defRPr sz="3200"/>
            </a:pPr>
            <a:r>
              <a:rPr lang="en-US" sz="2400" dirty="0"/>
              <a:t>Node.js runs on various platforms (Windows, Linux, Unix, Mac OS X, etc.)</a:t>
            </a:r>
          </a:p>
          <a:p>
            <a:pPr marL="457200" indent="-457200">
              <a:spcBef>
                <a:spcPts val="3000"/>
              </a:spcBef>
              <a:buSzPct val="145000"/>
              <a:buFont typeface="Arial" pitchFamily="34" charset="0"/>
              <a:buChar char="•"/>
              <a:defRPr sz="3200"/>
            </a:pPr>
            <a:r>
              <a:rPr lang="en-US" sz="2400" dirty="0"/>
              <a:t>Node.js uses JavaScript on the server</a:t>
            </a:r>
          </a:p>
          <a:p>
            <a:pPr marL="457200" indent="-457200">
              <a:spcBef>
                <a:spcPts val="3000"/>
              </a:spcBef>
              <a:buSzPct val="145000"/>
              <a:buFont typeface="Arial" pitchFamily="34" charset="0"/>
              <a:buChar char="•"/>
              <a:defRPr sz="3200"/>
            </a:pPr>
            <a:r>
              <a:rPr lang="en-US" sz="2400" dirty="0"/>
              <a:t>Node.js = Runtime Environment + JavaScript Library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4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88718" y="223284"/>
            <a:ext cx="4131117" cy="111023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064" y="462255"/>
            <a:ext cx="11565619" cy="525970"/>
          </a:xfrm>
        </p:spPr>
        <p:txBody>
          <a:bodyPr/>
          <a:lstStyle/>
          <a:p>
            <a:r>
              <a:rPr lang="en-US" sz="3600" b="1" dirty="0">
                <a:latin typeface="Proxima Nova Black" charset="0"/>
              </a:rPr>
              <a:t>WHAT  NODE.JS  IS</a:t>
            </a:r>
            <a:endParaRPr lang="ru-RU" sz="36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982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Proxima Nova Black" charset="0"/>
              </a:rPr>
              <a:t>FEATURES OF NODE.JS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2225" y="1254640"/>
            <a:ext cx="11494709" cy="5124894"/>
          </a:xfrm>
        </p:spPr>
        <p:txBody>
          <a:bodyPr rtlCol="0">
            <a:normAutofit lnSpcReduction="10000"/>
          </a:bodyPr>
          <a:lstStyle/>
          <a:p>
            <a:pPr marL="342900" indent="-342900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Asynchronous and Event Driven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− All APIs of Node.js library are asynchronous, that is, </a:t>
            </a:r>
            <a:r>
              <a:rPr lang="en-US" sz="2400" b="1" dirty="0">
                <a:solidFill>
                  <a:srgbClr val="7030A0"/>
                </a:solidFill>
              </a:rPr>
              <a:t>non-blocking</a:t>
            </a:r>
            <a:r>
              <a:rPr lang="en-US" sz="2400" dirty="0"/>
              <a:t>. It essentially means a Node.js based server never waits for an API to return data. The server moves to the next API after calling it and a notification mechanism of Events of Node.js helps the server to get a response from the previous API call.</a:t>
            </a:r>
          </a:p>
          <a:p>
            <a:pPr marL="342900" indent="-342900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Very fast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− Being built on Google Chrome's V8 JavaScript Engine, Node.js library is very fast in code execution.</a:t>
            </a:r>
          </a:p>
          <a:p>
            <a:pPr marL="342900" indent="-342900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Single Threaded but Highly Scalable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− Node.js uses a single threaded model with event looping. Event mechanism helps the server to respond in a non-blocking way and makes the server highly scalable as opposed to traditional servers which create limited threads to handle requests. Node.js uses a single threaded program and the same program can provide service to a much larger number of requests than traditional servers like Apache HTTP Server.</a:t>
            </a:r>
          </a:p>
          <a:p>
            <a:pPr marL="342900" indent="-342900">
              <a:buClr>
                <a:schemeClr val="tx1"/>
              </a:buClr>
              <a:buFont typeface="Arial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No Buffering</a:t>
            </a:r>
            <a:r>
              <a:rPr lang="en-US" sz="2400" dirty="0"/>
              <a:t> − Node.js applications never buffer any data. These applications simply output the data in chunks.</a:t>
            </a:r>
          </a:p>
        </p:txBody>
      </p:sp>
    </p:spTree>
    <p:extLst>
      <p:ext uri="{BB962C8B-B14F-4D97-AF65-F5344CB8AC3E}">
        <p14:creationId xmlns:p14="http://schemas.microsoft.com/office/powerpoint/2010/main" val="1876984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800" y="184286"/>
            <a:ext cx="11565619" cy="525970"/>
          </a:xfrm>
        </p:spPr>
        <p:txBody>
          <a:bodyPr/>
          <a:lstStyle/>
          <a:p>
            <a:r>
              <a:rPr lang="en-US" sz="3600" b="1" dirty="0">
                <a:latin typeface="Proxima Nova Black" charset="0"/>
              </a:rPr>
              <a:t>NODE.JS</a:t>
            </a:r>
            <a:r>
              <a:rPr lang="uk-UA" sz="3600" b="1" dirty="0">
                <a:latin typeface="Proxima Nova Black" charset="0"/>
              </a:rPr>
              <a:t> </a:t>
            </a:r>
            <a:r>
              <a:rPr lang="en-US" sz="3600" b="1" dirty="0">
                <a:latin typeface="Proxima Nova Black" charset="0"/>
              </a:rPr>
              <a:t>ARCHITECTURE</a:t>
            </a:r>
          </a:p>
        </p:txBody>
      </p:sp>
      <p:pic>
        <p:nvPicPr>
          <p:cNvPr id="9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88558" y="815158"/>
            <a:ext cx="8864008" cy="49860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3054765" y="6076805"/>
            <a:ext cx="57315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Node.js is ideal for I/O-intensive apps</a:t>
            </a:r>
            <a:endParaRPr lang="ru-R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165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9" y="1159062"/>
            <a:ext cx="11279794" cy="1722353"/>
          </a:xfrm>
        </p:spPr>
        <p:txBody>
          <a:bodyPr rtlCol="0">
            <a:noAutofit/>
          </a:bodyPr>
          <a:lstStyle/>
          <a:p>
            <a:pPr marL="444500" indent="-444500">
              <a:spcBef>
                <a:spcPts val="3000"/>
              </a:spcBef>
              <a:buSzPct val="145000"/>
              <a:buChar char="•"/>
              <a:defRPr sz="3200"/>
            </a:pPr>
            <a:r>
              <a:rPr lang="en-US" sz="2800" dirty="0"/>
              <a:t>Fast and event-based</a:t>
            </a:r>
          </a:p>
          <a:p>
            <a:pPr marL="444500" indent="-444500">
              <a:spcBef>
                <a:spcPts val="3000"/>
              </a:spcBef>
              <a:buSzPct val="145000"/>
              <a:buChar char="•"/>
              <a:defRPr sz="3200"/>
            </a:pPr>
            <a:r>
              <a:rPr lang="en-US" sz="2800" dirty="0"/>
              <a:t>Scalable</a:t>
            </a:r>
          </a:p>
          <a:p>
            <a:pPr marL="444500" indent="-444500">
              <a:spcBef>
                <a:spcPts val="3000"/>
              </a:spcBef>
              <a:buSzPct val="145000"/>
              <a:buChar char="•"/>
              <a:defRPr sz="3200"/>
            </a:pPr>
            <a:r>
              <a:rPr lang="en-US" sz="2800" dirty="0"/>
              <a:t>Rich ecosystem</a:t>
            </a: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chemeClr val="accent4">
                    <a:lumMod val="50000"/>
                  </a:schemeClr>
                </a:solidFill>
                <a:latin typeface="Proxima Nova Black" charset="0"/>
              </a:rPr>
              <a:t>ADVANTAGES</a:t>
            </a:r>
            <a:r>
              <a:rPr lang="uk-UA" sz="3600" b="1" dirty="0">
                <a:solidFill>
                  <a:schemeClr val="accent4">
                    <a:lumMod val="50000"/>
                  </a:schemeClr>
                </a:solidFill>
                <a:latin typeface="Proxima Nova Black" charset="0"/>
              </a:rPr>
              <a:t> </a:t>
            </a:r>
            <a:endParaRPr lang="en-US" sz="3600" b="1" dirty="0">
              <a:solidFill>
                <a:schemeClr val="accent4">
                  <a:lumMod val="50000"/>
                </a:schemeClr>
              </a:solidFill>
              <a:latin typeface="Proxima Nova Black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 txBox="1">
            <a:spLocks/>
          </p:cNvSpPr>
          <p:nvPr/>
        </p:nvSpPr>
        <p:spPr>
          <a:xfrm>
            <a:off x="405497" y="4455147"/>
            <a:ext cx="11279794" cy="1722353"/>
          </a:xfrm>
        </p:spPr>
        <p:txBody>
          <a:bodyPr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Tx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4500" indent="-444500">
              <a:spcBef>
                <a:spcPts val="3000"/>
              </a:spcBef>
              <a:buSzPct val="145000"/>
              <a:buChar char="•"/>
              <a:defRPr sz="3200" b="0"/>
            </a:pPr>
            <a:r>
              <a:rPr lang="en-US" sz="2800" dirty="0"/>
              <a:t>Not suited for CPU-intensive tasks</a:t>
            </a:r>
          </a:p>
          <a:p>
            <a:pPr marL="444500" indent="-444500">
              <a:spcBef>
                <a:spcPts val="3000"/>
              </a:spcBef>
              <a:buSzPct val="145000"/>
              <a:buChar char="•"/>
              <a:defRPr sz="3200" b="0"/>
            </a:pPr>
            <a:r>
              <a:rPr lang="en-US" sz="2800" dirty="0"/>
              <a:t>Asynchronous model is difficult to learn and understand</a:t>
            </a:r>
          </a:p>
          <a:p>
            <a:pPr marL="444500" indent="-444500">
              <a:spcBef>
                <a:spcPts val="3000"/>
              </a:spcBef>
              <a:buSzPct val="145000"/>
              <a:buChar char="•"/>
              <a:defRPr sz="3200" b="0"/>
            </a:pPr>
            <a:r>
              <a:rPr lang="en-US" sz="2800" dirty="0"/>
              <a:t>API is not super-stable</a:t>
            </a:r>
          </a:p>
          <a:p>
            <a:pPr marL="444500" indent="-444500">
              <a:spcBef>
                <a:spcPts val="4200"/>
              </a:spcBef>
              <a:buSzPct val="145000"/>
              <a:buFontTx/>
              <a:buChar char="•"/>
              <a:defRPr sz="3200"/>
            </a:pPr>
            <a:endParaRPr lang="en-US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 txBox="1">
            <a:spLocks/>
          </p:cNvSpPr>
          <p:nvPr/>
        </p:nvSpPr>
        <p:spPr>
          <a:xfrm>
            <a:off x="405497" y="3639863"/>
            <a:ext cx="11565619" cy="525970"/>
          </a:xfr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FF0000"/>
                </a:solidFill>
                <a:latin typeface="Proxima Nova Black" charset="0"/>
              </a:rPr>
              <a:t>DISADVANTAGES</a:t>
            </a:r>
          </a:p>
        </p:txBody>
      </p:sp>
    </p:spTree>
    <p:extLst>
      <p:ext uri="{BB962C8B-B14F-4D97-AF65-F5344CB8AC3E}">
        <p14:creationId xmlns:p14="http://schemas.microsoft.com/office/powerpoint/2010/main" val="1876984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9" y="925039"/>
            <a:ext cx="11279794" cy="2115871"/>
          </a:xfrm>
        </p:spPr>
        <p:txBody>
          <a:bodyPr rtlCol="0"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Front-end</a:t>
            </a:r>
            <a:r>
              <a:rPr lang="en-US" sz="2800" b="1" dirty="0"/>
              <a:t> </a:t>
            </a:r>
            <a:r>
              <a:rPr lang="en-US" sz="2800" dirty="0"/>
              <a:t>(</a:t>
            </a:r>
            <a:r>
              <a:rPr lang="en-US" sz="2800" dirty="0" err="1"/>
              <a:t>Webpack</a:t>
            </a:r>
            <a:r>
              <a:rPr lang="en-US" sz="2800" dirty="0"/>
              <a:t>, front-end tools, .</a:t>
            </a:r>
            <a:r>
              <a:rPr lang="en-US" sz="2800" dirty="0" err="1"/>
              <a:t>etc</a:t>
            </a:r>
            <a:r>
              <a:rPr lang="en-US" sz="2800" dirty="0"/>
              <a:t>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Back-end</a:t>
            </a:r>
            <a:r>
              <a:rPr lang="en-US" sz="2800" dirty="0"/>
              <a:t> (API, </a:t>
            </a:r>
            <a:r>
              <a:rPr lang="en-US" sz="2800" dirty="0" err="1"/>
              <a:t>microservices</a:t>
            </a:r>
            <a:r>
              <a:rPr lang="en-US" sz="2800" dirty="0"/>
              <a:t>, REST/</a:t>
            </a:r>
            <a:r>
              <a:rPr lang="en-US" sz="2800" dirty="0" err="1"/>
              <a:t>GraphQL</a:t>
            </a:r>
            <a:r>
              <a:rPr lang="en-US" sz="2800" dirty="0"/>
              <a:t>/Sockets…)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Desktop apps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/>
              <a:t>(Electron: Slack, Atom, VS Code, </a:t>
            </a:r>
            <a:r>
              <a:rPr lang="en-US" sz="2800" dirty="0" err="1"/>
              <a:t>WhatsApp</a:t>
            </a:r>
            <a:r>
              <a:rPr lang="en-US" sz="2800" dirty="0"/>
              <a:t>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Bots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IoT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/>
              <a:t>(Cylon.js/</a:t>
            </a:r>
            <a:r>
              <a:rPr lang="en-US" sz="2800" dirty="0" err="1"/>
              <a:t>JohnnyFive</a:t>
            </a:r>
            <a:r>
              <a:rPr lang="en-US" sz="2800" dirty="0"/>
              <a:t>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CLI</a:t>
            </a: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648" y="152391"/>
            <a:ext cx="11565619" cy="525970"/>
          </a:xfrm>
        </p:spPr>
        <p:txBody>
          <a:bodyPr/>
          <a:lstStyle/>
          <a:p>
            <a:r>
              <a:rPr lang="en-US" sz="3600" b="1" dirty="0">
                <a:solidFill>
                  <a:schemeClr val="accent4">
                    <a:lumMod val="50000"/>
                  </a:schemeClr>
                </a:solidFill>
                <a:latin typeface="Proxima Nova Black" charset="0"/>
              </a:rPr>
              <a:t>USE NODE.JS FOR:</a:t>
            </a:r>
            <a:br>
              <a:rPr lang="en-US" sz="3600" b="1" dirty="0">
                <a:solidFill>
                  <a:schemeClr val="accent4">
                    <a:lumMod val="50000"/>
                  </a:schemeClr>
                </a:solidFill>
                <a:latin typeface="Proxima Nova Black" charset="0"/>
              </a:rPr>
            </a:br>
            <a:endParaRPr lang="en-US" sz="3600" b="1" dirty="0">
              <a:solidFill>
                <a:schemeClr val="accent4">
                  <a:lumMod val="50000"/>
                </a:schemeClr>
              </a:solidFill>
              <a:latin typeface="Proxima Nova Black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 txBox="1">
            <a:spLocks/>
          </p:cNvSpPr>
          <p:nvPr/>
        </p:nvSpPr>
        <p:spPr>
          <a:xfrm>
            <a:off x="405497" y="4192779"/>
            <a:ext cx="11565619" cy="525970"/>
          </a:xfr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FF0000"/>
                </a:solidFill>
                <a:latin typeface="Proxima Nova Black" charset="0"/>
              </a:rPr>
              <a:t>DON’T USE NODE.JS FOR: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 txBox="1">
            <a:spLocks/>
          </p:cNvSpPr>
          <p:nvPr/>
        </p:nvSpPr>
        <p:spPr>
          <a:xfrm>
            <a:off x="405497" y="4862617"/>
            <a:ext cx="11279794" cy="1782729"/>
          </a:xfrm>
        </p:spPr>
        <p:txBody>
          <a:bodyPr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Tx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itchFamily="34" charset="0"/>
              <a:buChar char="•"/>
            </a:pP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CPU-heavy jobs 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Image processing</a:t>
            </a:r>
            <a:endParaRPr lang="en-US" sz="2800" dirty="0">
              <a:solidFill>
                <a:schemeClr val="accent4">
                  <a:lumMod val="50000"/>
                </a:schemeClr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BigData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processing / Math</a:t>
            </a:r>
            <a:endParaRPr lang="en-US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436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3490" y="1201616"/>
            <a:ext cx="11494709" cy="4710086"/>
          </a:xfrm>
        </p:spPr>
        <p:txBody>
          <a:bodyPr rtlCol="0">
            <a:normAutofit/>
          </a:bodyPr>
          <a:lstStyle/>
          <a:p>
            <a:pPr marL="342900" lvl="0" indent="-342900">
              <a:lnSpc>
                <a:spcPct val="120000"/>
              </a:lnSpc>
              <a:buFont typeface="Arial" pitchFamily="34" charset="0"/>
              <a:buChar char="•"/>
            </a:pPr>
            <a:r>
              <a:rPr lang="en-US" sz="2400" dirty="0"/>
              <a:t>Node.js uses a modular system. That is, all built-in functionality is divided into separate packages or modules.</a:t>
            </a:r>
            <a:endParaRPr lang="uk-UA" sz="2400" dirty="0"/>
          </a:p>
          <a:p>
            <a:pPr marL="342900" lvl="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/>
              <a:t>A module is a block of code that can be reused in other modules.</a:t>
            </a:r>
            <a:endParaRPr lang="uk-UA" sz="2400" dirty="0"/>
          </a:p>
          <a:p>
            <a:pPr marL="342900" lvl="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/>
              <a:t>Consider modules to be the same as JavaScript libraries.</a:t>
            </a:r>
            <a:endParaRPr lang="uk-UA" sz="2400" dirty="0"/>
          </a:p>
          <a:p>
            <a:pPr marL="342900" lvl="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/>
              <a:t>Node.js has a set of </a:t>
            </a:r>
            <a:r>
              <a:rPr lang="en-US" sz="2400" dirty="0">
                <a:hlinkClick r:id="rId3"/>
              </a:rPr>
              <a:t>built-in modules </a:t>
            </a:r>
            <a:r>
              <a:rPr lang="en-US" sz="2400" dirty="0"/>
              <a:t>which you can use without any further installation.</a:t>
            </a:r>
            <a:endParaRPr lang="uk-UA" sz="2400" dirty="0"/>
          </a:p>
          <a:p>
            <a:pPr marL="342900" lvl="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/>
              <a:t>To include a module, use the </a:t>
            </a:r>
            <a:r>
              <a:rPr lang="en-US" sz="2400" b="1" i="1" dirty="0">
                <a:solidFill>
                  <a:srgbClr val="7030A0"/>
                </a:solidFill>
              </a:rPr>
              <a:t>require()</a:t>
            </a:r>
            <a:r>
              <a:rPr lang="en-US" sz="2400" dirty="0"/>
              <a:t> function with the name of the module:</a:t>
            </a:r>
          </a:p>
          <a:p>
            <a:pPr lvl="0">
              <a:lnSpc>
                <a:spcPct val="150000"/>
              </a:lnSpc>
            </a:pPr>
            <a:r>
              <a:rPr lang="en-US" sz="2400" dirty="0"/>
              <a:t>				</a:t>
            </a:r>
            <a:r>
              <a:rPr lang="en-US" sz="2400" dirty="0" err="1">
                <a:solidFill>
                  <a:srgbClr val="0070C0"/>
                </a:solidFill>
              </a:rPr>
              <a:t>const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chemeClr val="accent4">
                    <a:lumMod val="50000"/>
                  </a:schemeClr>
                </a:solidFill>
              </a:rPr>
              <a:t>url</a:t>
            </a: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400" dirty="0"/>
              <a:t>= </a:t>
            </a:r>
            <a:r>
              <a:rPr lang="en-US" sz="2400" b="1" dirty="0">
                <a:solidFill>
                  <a:srgbClr val="7030A0"/>
                </a:solidFill>
              </a:rPr>
              <a:t>require</a:t>
            </a:r>
            <a:r>
              <a:rPr lang="en-US" sz="2400" dirty="0"/>
              <a:t>('</a:t>
            </a:r>
            <a:r>
              <a:rPr lang="en-US" sz="2400" dirty="0" err="1"/>
              <a:t>url</a:t>
            </a:r>
            <a:r>
              <a:rPr lang="en-US" sz="2400" dirty="0"/>
              <a:t>');</a:t>
            </a:r>
            <a:endParaRPr lang="uk-UA" sz="2400" dirty="0"/>
          </a:p>
          <a:p>
            <a:pPr marL="342900" lvl="0" indent="-342900">
              <a:lnSpc>
                <a:spcPct val="150000"/>
              </a:lnSpc>
              <a:buFont typeface="Arial" pitchFamily="34" charset="0"/>
              <a:buChar char="•"/>
            </a:pPr>
            <a:endParaRPr lang="uk-UA" sz="2400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Proxima Nova Black" charset="0"/>
              </a:rPr>
              <a:t>NODE.JS  MODULES</a:t>
            </a:r>
          </a:p>
        </p:txBody>
      </p:sp>
    </p:spTree>
    <p:extLst>
      <p:ext uri="{BB962C8B-B14F-4D97-AF65-F5344CB8AC3E}">
        <p14:creationId xmlns:p14="http://schemas.microsoft.com/office/powerpoint/2010/main" val="4247238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4549" y="1201616"/>
            <a:ext cx="11759609" cy="4710086"/>
          </a:xfrm>
        </p:spPr>
        <p:txBody>
          <a:bodyPr rtlCol="0">
            <a:noAutofit/>
          </a:bodyPr>
          <a:lstStyle/>
          <a:p>
            <a:pPr marL="342900" lvl="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Express</a:t>
            </a:r>
            <a:r>
              <a:rPr lang="en-US" dirty="0"/>
              <a:t> is a popular, fast Node.js framework for web and mobile application development.</a:t>
            </a:r>
            <a:endParaRPr lang="uk-UA" dirty="0"/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Socket.io</a:t>
            </a:r>
            <a:r>
              <a:rPr lang="en-US" b="1" dirty="0"/>
              <a:t> - </a:t>
            </a:r>
            <a:r>
              <a:rPr lang="en-US" dirty="0"/>
              <a:t>framework for building </a:t>
            </a:r>
            <a:r>
              <a:rPr lang="en-US" dirty="0" err="1"/>
              <a:t>realtime</a:t>
            </a:r>
            <a:r>
              <a:rPr lang="en-US" dirty="0"/>
              <a:t> applications</a:t>
            </a:r>
            <a:endParaRPr lang="uk-UA" dirty="0"/>
          </a:p>
          <a:p>
            <a:pPr marL="342900" lvl="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Mongo/Mongoose</a:t>
            </a:r>
            <a:r>
              <a:rPr lang="en-US" dirty="0"/>
              <a:t> – wrappers to interact with </a:t>
            </a:r>
            <a:r>
              <a:rPr lang="en-US" dirty="0" err="1"/>
              <a:t>MongoDB</a:t>
            </a:r>
            <a:r>
              <a:rPr lang="en-US" dirty="0"/>
              <a:t>.</a:t>
            </a:r>
            <a:endParaRPr lang="uk-UA" dirty="0"/>
          </a:p>
          <a:p>
            <a:pPr marL="342900" lvl="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Pug/Jade</a:t>
            </a:r>
            <a:r>
              <a:rPr lang="en-US" dirty="0"/>
              <a:t> – template engine inspired by HAML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Keystone.JS</a:t>
            </a:r>
            <a:r>
              <a:rPr lang="en-US" b="1" dirty="0"/>
              <a:t> - </a:t>
            </a:r>
            <a:r>
              <a:rPr lang="en-US" dirty="0"/>
              <a:t>designed for building database-driven websites, applications and APIs</a:t>
            </a:r>
            <a:endParaRPr lang="en-US" b="1" dirty="0"/>
          </a:p>
          <a:p>
            <a:pPr marL="342900" lvl="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Passport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dirty="0"/>
              <a:t>is a unique authentication module for Node.js </a:t>
            </a:r>
            <a:r>
              <a:rPr lang="en-US" dirty="0" err="1"/>
              <a:t>devs</a:t>
            </a:r>
            <a:endParaRPr lang="en-US" dirty="0"/>
          </a:p>
          <a:p>
            <a:pPr marL="342900" lvl="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b="1" dirty="0" err="1">
                <a:solidFill>
                  <a:schemeClr val="accent4">
                    <a:lumMod val="50000"/>
                  </a:schemeClr>
                </a:solidFill>
              </a:rPr>
              <a:t>Nodemon</a:t>
            </a:r>
            <a:r>
              <a:rPr lang="en-US" dirty="0"/>
              <a:t> is a utility that will monitor for any changes in your source and automatically restart your server.</a:t>
            </a:r>
            <a:endParaRPr lang="uk-UA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Proxima Nova Black" charset="0"/>
              </a:rPr>
              <a:t>NODE.JS POPULAR MODULES</a:t>
            </a:r>
          </a:p>
        </p:txBody>
      </p:sp>
    </p:spTree>
    <p:extLst>
      <p:ext uri="{BB962C8B-B14F-4D97-AF65-F5344CB8AC3E}">
        <p14:creationId xmlns:p14="http://schemas.microsoft.com/office/powerpoint/2010/main" val="3835945162"/>
      </p:ext>
    </p:extLst>
  </p:cSld>
  <p:clrMapOvr>
    <a:masterClrMapping/>
  </p:clrMapOvr>
</p:sld>
</file>

<file path=ppt/theme/theme1.xml><?xml version="1.0" encoding="utf-8"?>
<a:theme xmlns:a="http://schemas.openxmlformats.org/drawingml/2006/main" name="DARK 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SOFTSERVE">
      <a:majorFont>
        <a:latin typeface="Proxima Nova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F81C9E1D-7833-467B-A721-F1A02C4664AB}"/>
    </a:ext>
  </a:extLst>
</a:theme>
</file>

<file path=ppt/theme/theme2.xml><?xml version="1.0" encoding="utf-8"?>
<a:theme xmlns:a="http://schemas.openxmlformats.org/drawingml/2006/main" name="LIGHT-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25F14842-CDC1-4C49-AF1B-A06CF522D39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41a__x043e__x043c__x0435__x0442__x0430__x0440_ xmlns="835f28f2-30f1-4728-84d2-86d96e143488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4195FC54A15F344D83577B1CDDD67A5D" ma:contentTypeVersion="9" ma:contentTypeDescription="Создание документа." ma:contentTypeScope="" ma:versionID="961ec8db58076c7d3e9f84b9cd82fd45">
  <xsd:schema xmlns:xsd="http://www.w3.org/2001/XMLSchema" xmlns:xs="http://www.w3.org/2001/XMLSchema" xmlns:p="http://schemas.microsoft.com/office/2006/metadata/properties" xmlns:ns2="341e6018-ac0a-4dfb-8409-db9e0d25502e" xmlns:ns3="835f28f2-30f1-4728-84d2-86d96e143488" targetNamespace="http://schemas.microsoft.com/office/2006/metadata/properties" ma:root="true" ma:fieldsID="bd9f0c80ada20ee560e77d723f3ef44e" ns2:_="" ns3:_="">
    <xsd:import namespace="341e6018-ac0a-4dfb-8409-db9e0d25502e"/>
    <xsd:import namespace="835f28f2-30f1-4728-84d2-86d96e14348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_x041a__x043e__x043c__x0435__x0442__x0430__x044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1e6018-ac0a-4dfb-8409-db9e0d25502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Общий доступ с использованием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Совместно с подробностями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5f28f2-30f1-4728-84d2-86d96e1434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_x041a__x043e__x043c__x0435__x0442__x0430__x0440_" ma:index="16" nillable="true" ma:displayName="Кометар" ma:internalName="_x041a__x043e__x043c__x0435__x0442__x0430__x0440_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3A1340B-3A1B-4156-ADE3-51DF6C2C795D}">
  <ds:schemaRefs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835f28f2-30f1-4728-84d2-86d96e143488"/>
    <ds:schemaRef ds:uri="341e6018-ac0a-4dfb-8409-db9e0d25502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CAFDAB34-20E1-438F-BCB2-ECDA5496F3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1e6018-ac0a-4dfb-8409-db9e0d25502e"/>
    <ds:schemaRef ds:uri="835f28f2-30f1-4728-84d2-86d96e1434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6B3B9E-03D8-4766-BF45-6129617CF0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Template-MM-02-JAN-2018</Template>
  <TotalTime>7</TotalTime>
  <Words>1370</Words>
  <Application>Microsoft Office PowerPoint</Application>
  <PresentationFormat>Widescreen</PresentationFormat>
  <Paragraphs>174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Arial</vt:lpstr>
      <vt:lpstr>Wingdings</vt:lpstr>
      <vt:lpstr>Segoe UI</vt:lpstr>
      <vt:lpstr>Tahoma</vt:lpstr>
      <vt:lpstr>Proxima Nova Black</vt:lpstr>
      <vt:lpstr>Calibri</vt:lpstr>
      <vt:lpstr>Calibri Light</vt:lpstr>
      <vt:lpstr>Open Sans</vt:lpstr>
      <vt:lpstr>Consolas</vt:lpstr>
      <vt:lpstr>DARK THEME</vt:lpstr>
      <vt:lpstr>LIGHT-THEME</vt:lpstr>
      <vt:lpstr>NODEJS INTRO</vt:lpstr>
      <vt:lpstr>AGENDA </vt:lpstr>
      <vt:lpstr>WHAT  NODE.JS  IS</vt:lpstr>
      <vt:lpstr>FEATURES OF NODE.JS</vt:lpstr>
      <vt:lpstr>NODE.JS ARCHITECTURE</vt:lpstr>
      <vt:lpstr>ADVANTAGES </vt:lpstr>
      <vt:lpstr>USE NODE.JS FOR: </vt:lpstr>
      <vt:lpstr>NODE.JS  MODULES</vt:lpstr>
      <vt:lpstr>NODE.JS POPULAR MODULES</vt:lpstr>
      <vt:lpstr>NPM</vt:lpstr>
      <vt:lpstr>PACKAGE.JSON FILE</vt:lpstr>
      <vt:lpstr>NODEJS  INSTALLATION</vt:lpstr>
      <vt:lpstr>VERIFY INSTALLATION: CHECK VERSION &amp; EXECUTING A FILE . </vt:lpstr>
      <vt:lpstr>NODE.JS REPL Terminal</vt:lpstr>
      <vt:lpstr>WORK WITH FILE SYSTEM</vt:lpstr>
      <vt:lpstr>FIRST NODE.JS APPLICATION</vt:lpstr>
      <vt:lpstr>1) IMPORT REQUIRED MODULE</vt:lpstr>
      <vt:lpstr>2) CREATE SERVER </vt:lpstr>
      <vt:lpstr>3) TESTING REQUEST &amp; RESPONSE  </vt:lpstr>
      <vt:lpstr>REQUEST TO THE NODE.JS SERVER</vt:lpstr>
      <vt:lpstr>REQUEST METHODS</vt:lpstr>
      <vt:lpstr>RESPONSE METHODS</vt:lpstr>
      <vt:lpstr>USEFUL LINKS</vt:lpstr>
      <vt:lpstr>  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Oleh Ivaniuk</dc:creator>
  <cp:lastModifiedBy>Lara</cp:lastModifiedBy>
  <cp:revision>430</cp:revision>
  <dcterms:created xsi:type="dcterms:W3CDTF">2018-03-13T18:17:09Z</dcterms:created>
  <dcterms:modified xsi:type="dcterms:W3CDTF">2020-12-06T20:54:44Z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0x0101004195FC54A15F344D83577B1CDDD67A5D</vt:lpwstr>
  </property>
</Properties>
</file>

<file path=docProps/thumbnail.jpeg>
</file>